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5BB3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slide_1_pic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367" y="1280160"/>
            <a:ext cx="3108960" cy="31089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4572000"/>
            <a:ext cx="10362895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DONG DUC COMPANY LIMITED</a:t>
            </a:r>
          </a:p>
          <a:p>
            <a:pPr algn="ctr">
              <a:spcBef>
                <a:spcPts val="600"/>
              </a:spcBef>
              <a:defRPr sz="1500" b="1">
                <a:solidFill>
                  <a:srgbClr val="94A3B8"/>
                </a:solidFill>
                <a:latin typeface="Segoe UI"/>
              </a:defRPr>
            </a:pPr>
            <a:r>
              <a:t>CÔNG TY TNHH MAY MẶC DONG DUC</a:t>
            </a:r>
          </a:p>
          <a:p>
            <a:pPr algn="ctr">
              <a:spcBef>
                <a:spcPts val="800"/>
              </a:spcBef>
              <a:defRPr sz="1100" b="1">
                <a:solidFill>
                  <a:srgbClr val="38BDF8"/>
                </a:solidFill>
                <a:latin typeface="Segoe UI"/>
              </a:defRPr>
            </a:pPr>
            <a:r>
              <a:t>VIETNAM PROFESSIONAL APPAREL, SPORTSWEAR &amp; PET SUPPLIES OEM / ODM FACTORY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9875520" y="685800"/>
            <a:ext cx="1554480" cy="365760"/>
          </a:xfrm>
          <a:prstGeom prst="roundRect">
            <a:avLst/>
          </a:prstGeom>
          <a:solidFill>
            <a:srgbClr val="33415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64008"/>
          <a:lstStyle/>
          <a:p>
            <a:pPr algn="ctr">
              <a:defRPr sz="1000" b="1">
                <a:solidFill>
                  <a:srgbClr val="38BDF8"/>
                </a:solidFill>
                <a:latin typeface="Segoe UI"/>
              </a:defRPr>
            </a:pPr>
            <a:r>
              <a:t>VERSION 2.0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1828800"/>
            <a:ext cx="10424160" cy="2560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50" b="1">
                <a:solidFill>
                  <a:srgbClr val="38BDF8"/>
                </a:solidFill>
                <a:latin typeface="Segoe UI"/>
              </a:defRPr>
            </a:pPr>
            <a:r>
              <a:t>VIETNAM PROFESSIONAL APPAREL, SPORTSWEAR, BAGS &amp; PET SUPPLIES OEM / ODM FACTORY</a:t>
            </a:r>
          </a:p>
          <a:p>
            <a:pPr>
              <a:spcBef>
                <a:spcPts val="600"/>
              </a:spcBef>
              <a:defRPr sz="3800" b="1">
                <a:solidFill>
                  <a:srgbClr val="FFFFFF"/>
                </a:solidFill>
                <a:latin typeface="Microsoft JhengHei"/>
              </a:defRPr>
            </a:pPr>
            <a:r>
              <a:t>同德成衣責任有限公司</a:t>
            </a:r>
          </a:p>
          <a:p>
            <a:pPr>
              <a:spcBef>
                <a:spcPts val="600"/>
              </a:spcBef>
              <a:defRPr sz="1550" b="1">
                <a:solidFill>
                  <a:srgbClr val="94A3B8"/>
                </a:solidFill>
                <a:latin typeface="Segoe UI"/>
              </a:defRPr>
            </a:pPr>
            <a:r>
              <a:t>CÔNG TY TNHH MAY MẶC DONG DUC |  DONG DUC GARMENT CO., LTD.</a:t>
            </a:r>
          </a:p>
          <a:p>
            <a:pPr>
              <a:spcBef>
                <a:spcPts val="1200"/>
              </a:spcBef>
              <a:defRPr sz="1300">
                <a:solidFill>
                  <a:srgbClr val="E2E8F0"/>
                </a:solidFill>
                <a:latin typeface="Microsoft JhengHei"/>
              </a:defRPr>
            </a:pPr>
            <a:r>
              <a:t>時尚休閒成衣  •  專業機能運動服飾  •  特色寵物用品  •  一站式跨國製造基地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4800600"/>
            <a:ext cx="2487168" cy="1325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33272" y="4965192"/>
            <a:ext cx="2157984" cy="996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>
                <a:solidFill>
                  <a:srgbClr val="94A3B8"/>
                </a:solidFill>
                <a:latin typeface="Microsoft JhengHei"/>
              </a:defRPr>
            </a:pPr>
            <a:r>
              <a:t>生產基地</a:t>
            </a:r>
          </a:p>
          <a:p>
            <a:pPr>
              <a:spcBef>
                <a:spcPts val="200"/>
              </a:spcBef>
              <a:defRPr sz="2000" b="1">
                <a:solidFill>
                  <a:srgbClr val="38BDF8"/>
                </a:solidFill>
                <a:latin typeface="Segoe UI"/>
              </a:defRPr>
            </a:pPr>
            <a:r>
              <a:t>1,600 m²</a:t>
            </a:r>
          </a:p>
          <a:p>
            <a:pPr>
              <a:spcBef>
                <a:spcPts val="200"/>
              </a:spcBef>
              <a:defRPr sz="950">
                <a:solidFill>
                  <a:srgbClr val="CBD5E1"/>
                </a:solidFill>
                <a:latin typeface="Microsoft JhengHei"/>
              </a:defRPr>
            </a:pPr>
            <a:r>
              <a:t>越南胡志明市順安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02152" y="4800600"/>
            <a:ext cx="2487168" cy="1325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66744" y="4965192"/>
            <a:ext cx="2157984" cy="996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>
                <a:solidFill>
                  <a:srgbClr val="94A3B8"/>
                </a:solidFill>
                <a:latin typeface="Microsoft JhengHei"/>
              </a:defRPr>
            </a:pPr>
            <a:r>
              <a:t>核心熟練技工</a:t>
            </a:r>
          </a:p>
          <a:p>
            <a:pPr>
              <a:spcBef>
                <a:spcPts val="200"/>
              </a:spcBef>
              <a:defRPr sz="2000" b="1">
                <a:solidFill>
                  <a:srgbClr val="38BDF8"/>
                </a:solidFill>
                <a:latin typeface="Segoe UI"/>
              </a:defRPr>
            </a:pPr>
            <a:r>
              <a:t>120 人</a:t>
            </a:r>
          </a:p>
          <a:p>
            <a:pPr>
              <a:spcBef>
                <a:spcPts val="200"/>
              </a:spcBef>
              <a:defRPr sz="950">
                <a:solidFill>
                  <a:srgbClr val="CBD5E1"/>
                </a:solidFill>
                <a:latin typeface="Microsoft JhengHei"/>
              </a:defRPr>
            </a:pPr>
            <a:r>
              <a:t>三組生產線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35624" y="4800600"/>
            <a:ext cx="2487168" cy="1325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0216" y="4965192"/>
            <a:ext cx="2157984" cy="996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>
                <a:solidFill>
                  <a:srgbClr val="94A3B8"/>
                </a:solidFill>
                <a:latin typeface="Microsoft JhengHei"/>
              </a:defRPr>
            </a:pPr>
            <a:r>
              <a:t>最低起訂門檻</a:t>
            </a:r>
          </a:p>
          <a:p>
            <a:pPr>
              <a:spcBef>
                <a:spcPts val="200"/>
              </a:spcBef>
              <a:defRPr sz="2000" b="1">
                <a:solidFill>
                  <a:srgbClr val="38BDF8"/>
                </a:solidFill>
                <a:latin typeface="Segoe UI"/>
              </a:defRPr>
            </a:pPr>
            <a:r>
              <a:t>MOQ 3500 件</a:t>
            </a:r>
          </a:p>
          <a:p>
            <a:pPr>
              <a:spcBef>
                <a:spcPts val="200"/>
              </a:spcBef>
              <a:defRPr sz="950">
                <a:solidFill>
                  <a:srgbClr val="CBD5E1"/>
                </a:solidFill>
                <a:latin typeface="Microsoft JhengHei"/>
              </a:defRPr>
            </a:pPr>
            <a:r>
              <a:t>支持多品類靈活混批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69096" y="4800600"/>
            <a:ext cx="2487168" cy="1325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33688" y="4965192"/>
            <a:ext cx="2157984" cy="9966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50">
                <a:solidFill>
                  <a:srgbClr val="94A3B8"/>
                </a:solidFill>
                <a:latin typeface="Microsoft JhengHei"/>
              </a:defRPr>
            </a:pPr>
            <a:r>
              <a:t>大貨交付週期</a:t>
            </a:r>
          </a:p>
          <a:p>
            <a:pPr>
              <a:spcBef>
                <a:spcPts val="200"/>
              </a:spcBef>
              <a:defRPr sz="2000" b="1">
                <a:solidFill>
                  <a:srgbClr val="38BDF8"/>
                </a:solidFill>
                <a:latin typeface="Segoe UI"/>
              </a:defRPr>
            </a:pPr>
            <a:r>
              <a:t>60天出貨</a:t>
            </a:r>
          </a:p>
          <a:p>
            <a:pPr>
              <a:spcBef>
                <a:spcPts val="200"/>
              </a:spcBef>
              <a:defRPr sz="950">
                <a:solidFill>
                  <a:srgbClr val="CBD5E1"/>
                </a:solidFill>
                <a:latin typeface="Microsoft JhengHei"/>
              </a:defRPr>
            </a:pPr>
            <a:r>
              <a:t>樣品最快 2 週出樣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TABLE OF CONTENTS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簡報目錄與核心綱要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91640"/>
            <a:ext cx="10725912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91640"/>
            <a:ext cx="1051560" cy="102412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92608"/>
          <a:lstStyle/>
          <a:p>
            <a:pPr algn="ctr">
              <a:defRPr sz="2200" b="1">
                <a:solidFill>
                  <a:srgbClr val="FFFFFF"/>
                </a:solidFill>
                <a:latin typeface="Segoe UI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11680" y="1856232"/>
            <a:ext cx="9235440" cy="71323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Microsoft JhengHei"/>
              </a:rPr>
              <a:t>企業概況與戰略定位   </a:t>
            </a:r>
            <a:r>
              <a:rPr sz="1200">
                <a:solidFill>
                  <a:srgbClr val="94A3B8"/>
                </a:solidFill>
              </a:rPr>
              <a:t>|   </a:t>
            </a:r>
            <a:r>
              <a:rPr sz="1100" b="1">
                <a:solidFill>
                  <a:srgbClr val="DC2626"/>
                </a:solidFill>
                <a:latin typeface="Segoe UI"/>
              </a:rPr>
              <a:t>COMPANY OVERVIEW</a:t>
            </a:r>
          </a:p>
          <a:p>
            <a:pPr>
              <a:spcBef>
                <a:spcPts val="400"/>
              </a:spcBef>
              <a:defRPr sz="1000">
                <a:solidFill>
                  <a:srgbClr val="64748B"/>
                </a:solidFill>
                <a:latin typeface="Microsoft JhengHei"/>
              </a:defRPr>
            </a:pPr>
            <a:r>
              <a:t>工廠資質、法定代號、核心規模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880360"/>
            <a:ext cx="10725912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2880360"/>
            <a:ext cx="1051560" cy="1024128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92608"/>
          <a:lstStyle/>
          <a:p>
            <a:pPr algn="ctr">
              <a:defRPr sz="2200" b="1">
                <a:solidFill>
                  <a:srgbClr val="FFFFFF"/>
                </a:solidFill>
                <a:latin typeface="Segoe UI"/>
              </a:defRPr>
            </a:pPr>
            <a: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11680" y="3044952"/>
            <a:ext cx="9235440" cy="71323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Microsoft JhengHei"/>
              </a:rPr>
              <a:t>精益車間與研發打樣   </a:t>
            </a:r>
            <a:r>
              <a:rPr sz="1200">
                <a:solidFill>
                  <a:srgbClr val="94A3B8"/>
                </a:solidFill>
              </a:rPr>
              <a:t>|   </a:t>
            </a:r>
            <a:r>
              <a:rPr sz="1100" b="1">
                <a:solidFill>
                  <a:srgbClr val="DC2626"/>
                </a:solidFill>
                <a:latin typeface="Segoe UI"/>
              </a:rPr>
              <a:t>WORKSHOP &amp; R&amp;D</a:t>
            </a:r>
          </a:p>
          <a:p>
            <a:pPr>
              <a:spcBef>
                <a:spcPts val="400"/>
              </a:spcBef>
              <a:defRPr sz="1000">
                <a:solidFill>
                  <a:srgbClr val="64748B"/>
                </a:solidFill>
                <a:latin typeface="Microsoft JhengHei"/>
              </a:defRPr>
            </a:pPr>
            <a:r>
              <a:t>120 人標準生產線、專業 CAD 製版放碼中心與 2 週出樣承諾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069080"/>
            <a:ext cx="10725912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4069080"/>
            <a:ext cx="1051560" cy="1024128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92608"/>
          <a:lstStyle/>
          <a:p>
            <a:pPr algn="ctr">
              <a:defRPr sz="2200" b="1">
                <a:solidFill>
                  <a:srgbClr val="FFFFFF"/>
                </a:solidFill>
                <a:latin typeface="Segoe UI"/>
              </a:defRPr>
            </a:pPr>
            <a: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11680" y="4233672"/>
            <a:ext cx="9235440" cy="71323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Microsoft JhengHei"/>
              </a:rPr>
              <a:t>三大核心產品體系   </a:t>
            </a:r>
            <a:r>
              <a:rPr sz="1200">
                <a:solidFill>
                  <a:srgbClr val="94A3B8"/>
                </a:solidFill>
              </a:rPr>
              <a:t>|   </a:t>
            </a:r>
            <a:r>
              <a:rPr sz="1100" b="1">
                <a:solidFill>
                  <a:srgbClr val="DC2626"/>
                </a:solidFill>
                <a:latin typeface="Segoe UI"/>
              </a:rPr>
              <a:t>CORE PRODUCT LINES</a:t>
            </a:r>
          </a:p>
          <a:p>
            <a:pPr>
              <a:spcBef>
                <a:spcPts val="400"/>
              </a:spcBef>
              <a:defRPr sz="1000">
                <a:solidFill>
                  <a:srgbClr val="64748B"/>
                </a:solidFill>
                <a:latin typeface="Microsoft JhengHei"/>
              </a:defRPr>
            </a:pPr>
            <a:r>
              <a:t>時尚成衣、機能運動服、特色寵物服飾用品專題呈現與實物圖鑑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5257800"/>
            <a:ext cx="10725912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31520" y="5257800"/>
            <a:ext cx="1051560" cy="1024128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292608"/>
          <a:lstStyle/>
          <a:p>
            <a:pPr algn="ctr">
              <a:defRPr sz="2200" b="1">
                <a:solidFill>
                  <a:srgbClr val="FFFFFF"/>
                </a:solidFill>
                <a:latin typeface="Segoe UI"/>
              </a:defRPr>
            </a:pPr>
            <a: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11680" y="5422392"/>
            <a:ext cx="9235440" cy="71323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r>
              <a:rPr sz="1400" b="1">
                <a:solidFill>
                  <a:srgbClr val="0F172A"/>
                </a:solidFill>
                <a:latin typeface="Microsoft JhengHei"/>
              </a:rPr>
              <a:t>企業合規與全球合作   </a:t>
            </a:r>
            <a:r>
              <a:rPr sz="1200">
                <a:solidFill>
                  <a:srgbClr val="94A3B8"/>
                </a:solidFill>
              </a:rPr>
              <a:t>|   </a:t>
            </a:r>
            <a:r>
              <a:rPr sz="1100" b="1">
                <a:solidFill>
                  <a:srgbClr val="DC2626"/>
                </a:solidFill>
                <a:latin typeface="Segoe UI"/>
              </a:rPr>
              <a:t>COMPLIANCE &amp; OEM</a:t>
            </a:r>
          </a:p>
          <a:p>
            <a:pPr>
              <a:spcBef>
                <a:spcPts val="400"/>
              </a:spcBef>
              <a:defRPr sz="1000">
                <a:solidFill>
                  <a:srgbClr val="64748B"/>
                </a:solidFill>
                <a:latin typeface="Microsoft JhengHei"/>
              </a:defRPr>
            </a:pPr>
            <a:r>
              <a:t>勞動法規遵從、ESG 社會責任、靈活代工合作模式與即時聯絡資訊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COMPANY OVERVIEW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企業概況 • 根植越南的專業紡織成衣寵物用品製造商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486400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828800"/>
            <a:ext cx="5029200" cy="43434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500" b="1">
                <a:solidFill>
                  <a:srgbClr val="0F172A"/>
                </a:solidFill>
                <a:latin typeface="Microsoft JhengHei"/>
              </a:defRPr>
            </a:pPr>
            <a:r>
              <a:t>同德成衣責任有限公司 (DONG DUC COMPANY LIMITED)</a:t>
            </a:r>
          </a:p>
          <a:p>
            <a:pPr>
              <a:spcBef>
                <a:spcPts val="200"/>
              </a:spcBef>
              <a:defRPr sz="1050" b="1">
                <a:solidFill>
                  <a:srgbClr val="DC2626"/>
                </a:solidFill>
                <a:latin typeface="Segoe UI"/>
              </a:defRPr>
            </a:pPr>
            <a:r>
              <a:t>CÔNG TY TNHH MAY MẶC DONG DUC  (Mã số thuế: 3703103886)</a:t>
            </a:r>
          </a:p>
          <a:p>
            <a:pPr>
              <a:spcBef>
                <a:spcPts val="600"/>
              </a:spcBef>
              <a:defRPr sz="980">
                <a:solidFill>
                  <a:srgbClr val="334155"/>
                </a:solidFill>
                <a:latin typeface="Microsoft JhengHei"/>
              </a:defRPr>
            </a:pPr>
            <a:r>
              <a:t>同德成衣（DONG DUC）成立於 2023年 ，是經越南政府正式核准設立的紡織代工企業。工廠座落於越南—胡志明市順安，地理位置優越，面輔料供應鏈完備，海陸物流四通八達。</a:t>
            </a:r>
          </a:p>
          <a:p>
            <a:pPr>
              <a:spcBef>
                <a:spcPts val="600"/>
              </a:spcBef>
              <a:defRPr sz="980">
                <a:solidFill>
                  <a:srgbClr val="334155"/>
                </a:solidFill>
                <a:latin typeface="Microsoft JhengHei"/>
              </a:defRPr>
            </a:pPr>
            <a:r>
              <a:t>工廠專注於「現代化休閒成衣」、「專業機能運動服飾」、「特色寵物用品」之專業 OEM/ODM 代工製造。以精益生產流水線、嚴苛的國際檢驗流程（AQL 2.5 / 4.0）及完善的勞工權益保障，為全球品牌商提供最具性價比與交付確定性的越南製造解決方案。</a:t>
            </a:r>
          </a:p>
          <a:p>
            <a:pPr>
              <a:spcBef>
                <a:spcPts val="1000"/>
              </a:spcBef>
              <a:defRPr sz="1050" b="1">
                <a:solidFill>
                  <a:srgbClr val="0F172A"/>
                </a:solidFill>
                <a:latin typeface="Microsoft JhengHei"/>
              </a:defRPr>
            </a:pPr>
            <a:r>
              <a:t>法定登記註冊資訊：</a:t>
            </a:r>
          </a:p>
          <a:p>
            <a:pPr>
              <a:spcBef>
                <a:spcPts val="200"/>
              </a:spcBef>
            </a:pPr>
            <a:r>
              <a:rPr sz="950" b="1">
                <a:solidFill>
                  <a:srgbClr val="1E293B"/>
                </a:solidFill>
                <a:latin typeface="Microsoft JhengHei"/>
              </a:rPr>
              <a:t>• 企業統編 (MST)：</a:t>
            </a:r>
            <a:r>
              <a:rPr sz="950">
                <a:solidFill>
                  <a:srgbClr val="334155"/>
                </a:solidFill>
                <a:latin typeface="Segoe UI"/>
              </a:rPr>
              <a:t>3703103886</a:t>
            </a:r>
          </a:p>
          <a:p>
            <a:pPr>
              <a:spcBef>
                <a:spcPts val="200"/>
              </a:spcBef>
            </a:pPr>
            <a:r>
              <a:rPr sz="950" b="1">
                <a:solidFill>
                  <a:srgbClr val="1E293B"/>
                </a:solidFill>
                <a:latin typeface="Microsoft JhengHei"/>
              </a:rPr>
              <a:t>• 代表人 (Người đại diện)：</a:t>
            </a:r>
            <a:r>
              <a:rPr sz="950">
                <a:solidFill>
                  <a:srgbClr val="334155"/>
                </a:solidFill>
                <a:latin typeface="Segoe UI"/>
              </a:rPr>
              <a:t>Mr. DAM BAO QUOC</a:t>
            </a:r>
          </a:p>
          <a:p>
            <a:pPr>
              <a:spcBef>
                <a:spcPts val="200"/>
              </a:spcBef>
            </a:pPr>
            <a:r>
              <a:rPr sz="950" b="1">
                <a:solidFill>
                  <a:srgbClr val="1E293B"/>
                </a:solidFill>
                <a:latin typeface="Microsoft JhengHei"/>
              </a:rPr>
              <a:t>• 工廠登記地址：</a:t>
            </a:r>
            <a:r>
              <a:rPr sz="950">
                <a:solidFill>
                  <a:srgbClr val="334155"/>
                </a:solidFill>
                <a:latin typeface="Segoe UI"/>
              </a:rPr>
              <a:t>59/20 HCM Thuan An Vietnam</a:t>
            </a:r>
          </a:p>
          <a:p>
            <a:pPr>
              <a:spcBef>
                <a:spcPts val="200"/>
              </a:spcBef>
            </a:pPr>
            <a:r>
              <a:rPr sz="950" b="1">
                <a:solidFill>
                  <a:srgbClr val="1E293B"/>
                </a:solidFill>
                <a:latin typeface="Microsoft JhengHei"/>
              </a:rPr>
              <a:t>• 行業核准代碼：</a:t>
            </a:r>
            <a:r>
              <a:rPr sz="950">
                <a:solidFill>
                  <a:srgbClr val="334155"/>
                </a:solidFill>
                <a:latin typeface="Segoe UI"/>
              </a:rPr>
              <a:t>1410 (服裝成衣製造)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46520" y="1645920"/>
            <a:ext cx="2450592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583680" y="1783080"/>
            <a:ext cx="2176272" cy="320040"/>
          </a:xfrm>
          <a:prstGeom prst="roundRect">
            <a:avLst/>
          </a:prstGeom>
          <a:solidFill>
            <a:srgbClr val="E0F2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00" b="1">
                <a:solidFill>
                  <a:srgbClr val="0284C7"/>
                </a:solidFill>
                <a:latin typeface="Microsoft JhengHei"/>
              </a:defRPr>
            </a:pPr>
            <a:r>
              <a:t>廠區佔地規模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194560"/>
            <a:ext cx="2176272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2100" b="1">
                <a:solidFill>
                  <a:srgbClr val="0F172A"/>
                </a:solidFill>
                <a:latin typeface="Segoe UI"/>
              </a:defRPr>
            </a:pPr>
            <a:r>
              <a:t>1,600 m²</a:t>
            </a:r>
          </a:p>
          <a:p>
            <a:pPr algn="ctr">
              <a:spcBef>
                <a:spcPts val="600"/>
              </a:spcBef>
              <a:defRPr sz="950">
                <a:solidFill>
                  <a:srgbClr val="64748B"/>
                </a:solidFill>
                <a:latin typeface="Microsoft JhengHei"/>
              </a:defRPr>
            </a:pPr>
            <a:r>
              <a:t>標準工業廠房，規劃裁床、縫製、整燙與檢針獨立專用車間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25128" y="1645920"/>
            <a:ext cx="2450592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162288" y="1783080"/>
            <a:ext cx="2176272" cy="320040"/>
          </a:xfrm>
          <a:prstGeom prst="roundRect">
            <a:avLst/>
          </a:prstGeom>
          <a:solidFill>
            <a:srgbClr val="E0F2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00" b="1">
                <a:solidFill>
                  <a:srgbClr val="0284C7"/>
                </a:solidFill>
                <a:latin typeface="Microsoft JhengHei"/>
              </a:defRPr>
            </a:pPr>
            <a:r>
              <a:t>資深生產技工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62288" y="2194560"/>
            <a:ext cx="2176272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2100" b="1">
                <a:solidFill>
                  <a:srgbClr val="0F172A"/>
                </a:solidFill>
                <a:latin typeface="Segoe UI"/>
              </a:defRPr>
            </a:pPr>
            <a:r>
              <a:t>120 人</a:t>
            </a:r>
          </a:p>
          <a:p>
            <a:pPr algn="ctr">
              <a:spcBef>
                <a:spcPts val="600"/>
              </a:spcBef>
              <a:defRPr sz="950">
                <a:solidFill>
                  <a:srgbClr val="64748B"/>
                </a:solidFill>
                <a:latin typeface="Microsoft JhengHei"/>
              </a:defRPr>
            </a:pPr>
            <a:r>
              <a:t>配置標準化生產流水線 ，平均工齡 5 年以上熟練技工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46520" y="4069080"/>
            <a:ext cx="2450592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583680" y="4206240"/>
            <a:ext cx="2176272" cy="320040"/>
          </a:xfrm>
          <a:prstGeom prst="roundRect">
            <a:avLst/>
          </a:prstGeom>
          <a:solidFill>
            <a:srgbClr val="E0F2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00" b="1">
                <a:solidFill>
                  <a:srgbClr val="0284C7"/>
                </a:solidFill>
                <a:latin typeface="Microsoft JhengHei"/>
              </a:defRPr>
            </a:pPr>
            <a:r>
              <a:t>最低起訂門檻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4617720"/>
            <a:ext cx="2176272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2100" b="1">
                <a:solidFill>
                  <a:srgbClr val="0F172A"/>
                </a:solidFill>
                <a:latin typeface="Segoe UI"/>
              </a:defRPr>
            </a:pPr>
            <a:r>
              <a:t>MOQ 3500 件/款</a:t>
            </a:r>
          </a:p>
          <a:p>
            <a:pPr algn="ctr">
              <a:spcBef>
                <a:spcPts val="600"/>
              </a:spcBef>
              <a:defRPr sz="950">
                <a:solidFill>
                  <a:srgbClr val="64748B"/>
                </a:solidFill>
                <a:latin typeface="Microsoft JhengHei"/>
              </a:defRPr>
            </a:pPr>
            <a:r>
              <a:t>親和友善起訂量，全力扶持新銳設計師品牌、新創電商快速測款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25128" y="4069080"/>
            <a:ext cx="2450592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162288" y="4206240"/>
            <a:ext cx="2176272" cy="320040"/>
          </a:xfrm>
          <a:prstGeom prst="roundRect">
            <a:avLst/>
          </a:prstGeom>
          <a:solidFill>
            <a:srgbClr val="E0F2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00" b="1">
                <a:solidFill>
                  <a:srgbClr val="0284C7"/>
                </a:solidFill>
                <a:latin typeface="Microsoft JhengHei"/>
              </a:defRPr>
            </a:pPr>
            <a:r>
              <a:t>大貨交付週期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62288" y="4617720"/>
            <a:ext cx="2176272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2100" b="1">
                <a:solidFill>
                  <a:srgbClr val="0F172A"/>
                </a:solidFill>
                <a:latin typeface="Segoe UI"/>
              </a:defRPr>
            </a:pPr>
            <a:r>
              <a:t>60 天出貨</a:t>
            </a:r>
          </a:p>
          <a:p>
            <a:pPr algn="ctr">
              <a:spcBef>
                <a:spcPts val="600"/>
              </a:spcBef>
              <a:defRPr sz="950">
                <a:solidFill>
                  <a:srgbClr val="64748B"/>
                </a:solidFill>
                <a:latin typeface="Microsoft JhengHei"/>
              </a:defRPr>
            </a:pPr>
            <a:r>
              <a:t>首件樣品確認及物料齊套後 60 天高標準集裝箱封櫃發運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STRATEGIC ADVANTAGES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戰略優勢 • 佈局越南製造，尊享全球貿易關稅紅利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542032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68680" y="1783080"/>
            <a:ext cx="2267712" cy="347472"/>
          </a:xfrm>
          <a:prstGeom prst="roundRect">
            <a:avLst/>
          </a:prstGeom>
          <a:solidFill>
            <a:srgbClr val="E0F2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919" b="1">
                <a:solidFill>
                  <a:srgbClr val="0284C7"/>
                </a:solidFill>
                <a:latin typeface="Segoe UI"/>
              </a:defRPr>
            </a:pPr>
            <a:r>
              <a:t>TARIFF ADVANTAGES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67712"/>
            <a:ext cx="2267712" cy="39319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350" b="1">
                <a:solidFill>
                  <a:srgbClr val="0F172A"/>
                </a:solidFill>
                <a:latin typeface="Microsoft JhengHei"/>
              </a:defRPr>
            </a:pPr>
            <a:r>
              <a:t>零關稅貿易協定紅利</a:t>
            </a:r>
          </a:p>
          <a:p>
            <a:pPr>
              <a:spcBef>
                <a:spcPts val="8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越南已簽署 EVFTA (歐盟)、CPTPP (太平洋夥伴協定)、RCEP 及多邊自貿協定。成衣、運動服、箱包與寵物紡織品出口至歐洲、日本、加拿大、澳洲享有極具優勢的零關稅或超低關稅待遇，顯著降低買家採購成本。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56432" y="1645920"/>
            <a:ext cx="2542032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593592" y="1783080"/>
            <a:ext cx="2267712" cy="347472"/>
          </a:xfrm>
          <a:prstGeom prst="roundRect">
            <a:avLst/>
          </a:prstGeom>
          <a:solidFill>
            <a:srgbClr val="E0F2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919" b="1">
                <a:solidFill>
                  <a:srgbClr val="0284C7"/>
                </a:solidFill>
                <a:latin typeface="Segoe UI"/>
              </a:defRPr>
            </a:pPr>
            <a:r>
              <a:t>LOGISTICS CONNECTIVITY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93592" y="2267712"/>
            <a:ext cx="2267712" cy="39319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350" b="1">
                <a:solidFill>
                  <a:srgbClr val="0F172A"/>
                </a:solidFill>
                <a:latin typeface="Microsoft JhengHei"/>
              </a:defRPr>
            </a:pPr>
            <a:r>
              <a:t>優越的海空物流樞紐</a:t>
            </a:r>
          </a:p>
          <a:p>
            <a:pPr>
              <a:spcBef>
                <a:spcPts val="8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廠區鄰近胡志明市核心深水港（蓋梅港 Cai Mep 及吉萊港 Cat Lai），每週具備直航北美美西（14-16天）與歐洲快線；距離隆城國際機場便利，提供高時效樣品空運與急單快遞。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645920"/>
            <a:ext cx="2542032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318504" y="1783080"/>
            <a:ext cx="2267712" cy="347472"/>
          </a:xfrm>
          <a:prstGeom prst="roundRect">
            <a:avLst/>
          </a:prstGeom>
          <a:solidFill>
            <a:srgbClr val="E0F2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919" b="1">
                <a:solidFill>
                  <a:srgbClr val="0284C7"/>
                </a:solidFill>
                <a:latin typeface="Segoe UI"/>
              </a:defRPr>
            </a:pPr>
            <a:r>
              <a:t>INDUSTRIAL CLUSTER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18504" y="2267712"/>
            <a:ext cx="2267712" cy="39319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350" b="1">
                <a:solidFill>
                  <a:srgbClr val="0F172A"/>
                </a:solidFill>
                <a:latin typeface="Microsoft JhengHei"/>
              </a:defRPr>
            </a:pPr>
            <a:r>
              <a:t>成熟豐富的產業聚落</a:t>
            </a:r>
          </a:p>
          <a:p>
            <a:pPr>
              <a:spcBef>
                <a:spcPts val="8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越南南部聚集了亞洲領先的織造、印染、機能面料、五金拉鍊、織帶及包材配套產業鏈。面輔料採購齊套速度快，供應鏈抗風險能力強，能即時滿足多樣化面料研發與配件採購需求。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06256" y="1645920"/>
            <a:ext cx="2542032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043416" y="1783080"/>
            <a:ext cx="2267712" cy="347472"/>
          </a:xfrm>
          <a:prstGeom prst="roundRect">
            <a:avLst/>
          </a:prstGeom>
          <a:solidFill>
            <a:srgbClr val="E0F2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919" b="1">
                <a:solidFill>
                  <a:srgbClr val="0284C7"/>
                </a:solidFill>
                <a:latin typeface="Segoe UI"/>
              </a:defRPr>
            </a:pPr>
            <a:r>
              <a:t>SKILLED WORKFORCE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43416" y="2267712"/>
            <a:ext cx="2267712" cy="39319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350" b="1">
                <a:solidFill>
                  <a:srgbClr val="0F172A"/>
                </a:solidFill>
                <a:latin typeface="Microsoft JhengHei"/>
              </a:defRPr>
            </a:pPr>
            <a:r>
              <a:t>紅利充沛的工藝人力</a:t>
            </a:r>
          </a:p>
          <a:p>
            <a:pPr>
              <a:spcBef>
                <a:spcPts val="8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越南勞動力結構年輕、心細手巧，在服裝精細車縫、四針六線無縫拼縫上具備優良傳統，工人生產穩定性極高。人均生產效率高且工資具競爭力，能持續為品牌方提供穩定高質量的代工保障。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LEAN SEWING WORKSHOP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生產現場流水線實景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6217920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lide_6_pic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5852160" cy="32644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14400" y="5230368"/>
            <a:ext cx="5852160" cy="9601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5303520"/>
            <a:ext cx="5577840" cy="8229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📷 越南胡志明市工廠車間實景 • 標準化精益車縫流水線</a:t>
            </a:r>
          </a:p>
          <a:p>
            <a:pPr>
              <a:spcBef>
                <a:spcPts val="300"/>
              </a:spcBef>
              <a:defRPr sz="919">
                <a:solidFill>
                  <a:srgbClr val="64748B"/>
                </a:solidFill>
                <a:latin typeface="Microsoft JhengHei"/>
              </a:defRPr>
            </a:pPr>
            <a:r>
              <a:t>配備高速平車、四針六線無縫拼縫機 • 現場定置物料移動推車與通暢消防走道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78040" y="1645920"/>
            <a:ext cx="4297680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828800"/>
            <a:ext cx="3749039" cy="4297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Microsoft JhengHei"/>
              </a:defRPr>
            </a:pPr>
            <a:r>
              <a:t>標準化車縫流水線</a:t>
            </a:r>
          </a:p>
          <a:p>
            <a:pPr>
              <a:spcBef>
                <a:spcPts val="800"/>
              </a:spcBef>
              <a:defRPr sz="1150" b="1">
                <a:solidFill>
                  <a:srgbClr val="DC2626"/>
                </a:solidFill>
                <a:latin typeface="Microsoft JhengHei"/>
              </a:defRPr>
            </a:pPr>
            <a:r>
              <a:t>✔ 標準化車縫產線</a:t>
            </a:r>
          </a:p>
          <a:p>
            <a:pPr>
              <a:spcBef>
                <a:spcPts val="2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廠區配置 標準化車縫流水線，針對成衣、運動服與寵物用品多部位進行模組化分工。</a:t>
            </a:r>
          </a:p>
          <a:p>
            <a:pPr>
              <a:spcBef>
                <a:spcPts val="800"/>
              </a:spcBef>
              <a:defRPr sz="1150" b="1">
                <a:solidFill>
                  <a:srgbClr val="DC2626"/>
                </a:solidFill>
                <a:latin typeface="Microsoft JhengHei"/>
              </a:defRPr>
            </a:pPr>
            <a:r>
              <a:t>✔ 120名資深熟練技工</a:t>
            </a:r>
          </a:p>
          <a:p>
            <a:pPr>
              <a:spcBef>
                <a:spcPts val="2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現場作業人員平均具備 5 年以上針車經驗，技術熟練，專注於立體拼縫、四針六線無痕拼縫。</a:t>
            </a:r>
          </a:p>
          <a:p>
            <a:pPr>
              <a:spcBef>
                <a:spcPts val="800"/>
              </a:spcBef>
              <a:defRPr sz="1150" b="1">
                <a:solidFill>
                  <a:srgbClr val="DC2626"/>
                </a:solidFill>
                <a:latin typeface="Microsoft JhengHei"/>
              </a:defRPr>
            </a:pPr>
            <a:r>
              <a:t>✔ 現代化車間與現場 5S</a:t>
            </a:r>
          </a:p>
          <a:p>
            <a:pPr>
              <a:spcBef>
                <a:spcPts val="2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明亮節能 LED 工業照明、定置物料移動推車、安全防護罩與通暢消防走道，營造高效安全的作業環境。</a:t>
            </a:r>
          </a:p>
          <a:p>
            <a:pPr>
              <a:spcBef>
                <a:spcPts val="800"/>
              </a:spcBef>
              <a:defRPr sz="1150" b="1">
                <a:solidFill>
                  <a:srgbClr val="DC2626"/>
                </a:solidFill>
                <a:latin typeface="Microsoft JhengHei"/>
              </a:defRPr>
            </a:pPr>
            <a:r>
              <a:t>✔ 首件封樣簽名認可制</a:t>
            </a:r>
          </a:p>
          <a:p>
            <a:pPr>
              <a:spcBef>
                <a:spcPts val="2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每批次生產前，現場技術組長與品檢員必須依據客戶確認樣進行首件封樣簽字，確保大貨工藝與樣板 100% 一致。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R&amp;D PATTERN MAKING &amp; RAPID SAMPLING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研發打樣 • 專業 CAD 製版放碼與 2 週快速出樣服務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30368" cy="3703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5230368" cy="384048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3152"/>
          <a:lstStyle/>
          <a:p>
            <a:pPr algn="ctr">
              <a:defRPr sz="1200" b="1">
                <a:solidFill>
                  <a:srgbClr val="FFFFFF"/>
                </a:solidFill>
                <a:latin typeface="Microsoft JhengHei"/>
              </a:defRPr>
            </a:pPr>
            <a:r>
              <a:t>版型研發與 CAD 製版放碼實力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121408"/>
            <a:ext cx="4773168" cy="31089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◆ Tech Pack 工程拆解與精準還原</a:t>
            </a:r>
          </a:p>
          <a:p>
            <a:pPr>
              <a:spcBef>
                <a:spcPts val="1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接受海外客戶提供之設計手稿、PDF 工藝單或實物原樣。工程師深度拆解用料規格、車縫線跡、尺寸公差與五金細節。</a:t>
            </a:r>
          </a:p>
          <a:p>
            <a:pPr>
              <a:spcBef>
                <a:spcPts val="700"/>
              </a:spcBef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◆ 成衣/運動/寵物專用 CAD 製版</a:t>
            </a:r>
          </a:p>
          <a:p>
            <a:pPr>
              <a:spcBef>
                <a:spcPts val="1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全流程數位化版型建檔與自動放碼（Grading），支援 XS 至 5XL 全尺碼精準擴縮，放碼公差嚴格控制於毫米級以內。</a:t>
            </a:r>
          </a:p>
          <a:p>
            <a:pPr>
              <a:spcBef>
                <a:spcPts val="700"/>
              </a:spcBef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◆ 成熟供應鏈面輔料精準尋源</a:t>
            </a:r>
          </a:p>
          <a:p>
            <a:pPr>
              <a:spcBef>
                <a:spcPts val="1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依托越南南部完善產業鏈，7天內精準匹配對應紗支、克重、色光之面料與定制拉鍊扣具，高效推進打樣進度。</a:t>
            </a:r>
          </a:p>
          <a:p>
            <a:pPr>
              <a:spcBef>
                <a:spcPts val="700"/>
              </a:spcBef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◆ 產前黃金樣 (PPS) 封板規範</a:t>
            </a:r>
          </a:p>
          <a:p>
            <a:pPr>
              <a:spcBef>
                <a:spcPts val="1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量產前提供 1:1 產前標準樣，包含所有主標、洗水標、吊牌及包裝輔料，經客戶正式簽樣認可後方可排產大貨。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27064" y="1645920"/>
            <a:ext cx="5230368" cy="3703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27064" y="1645920"/>
            <a:ext cx="5230368" cy="384048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3152"/>
          <a:lstStyle/>
          <a:p>
            <a:pPr algn="ctr">
              <a:defRPr sz="1200" b="1">
                <a:solidFill>
                  <a:srgbClr val="FFFFFF"/>
                </a:solidFill>
                <a:latin typeface="Microsoft JhengHei"/>
              </a:defRPr>
            </a:pPr>
            <a:r>
              <a:t>敏捷打樣服務承諾與商務條款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55664" y="2121408"/>
            <a:ext cx="4773168" cy="31089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100" b="1">
                <a:solidFill>
                  <a:srgbClr val="DC2626"/>
                </a:solidFill>
                <a:latin typeface="Microsoft JhengHei"/>
              </a:defRPr>
            </a:pPr>
            <a:r>
              <a:t>✔ 2 週 (14天) 快速交付確認樣</a:t>
            </a:r>
          </a:p>
          <a:p>
            <a:pPr>
              <a:spcBef>
                <a:spcPts val="1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工廠特設獨立打樣師傅打版小組，不佔用大貨流水線排期，確保在收齊物料後 14 天內完成首件樣品製作。</a:t>
            </a:r>
          </a:p>
          <a:p>
            <a:pPr>
              <a:spcBef>
                <a:spcPts val="700"/>
              </a:spcBef>
              <a:defRPr sz="1100" b="1">
                <a:solidFill>
                  <a:srgbClr val="DC2626"/>
                </a:solidFill>
                <a:latin typeface="Microsoft JhengHei"/>
              </a:defRPr>
            </a:pPr>
            <a:r>
              <a:t>✔ 1-2 次細節版型免費微調支援</a:t>
            </a:r>
          </a:p>
          <a:p>
            <a:pPr>
              <a:spcBef>
                <a:spcPts val="1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收到首件樣品後，提供 1 至 2 次尺寸微調或工藝細節優化服務，確保穿著版型、耐用度與外觀完全符合品牌預期。</a:t>
            </a:r>
          </a:p>
          <a:p>
            <a:pPr>
              <a:spcBef>
                <a:spcPts val="700"/>
              </a:spcBef>
              <a:defRPr sz="1100" b="1">
                <a:solidFill>
                  <a:srgbClr val="DC2626"/>
                </a:solidFill>
                <a:latin typeface="Microsoft JhengHei"/>
              </a:defRPr>
            </a:pPr>
            <a:r>
              <a:t>✔ 樣品費下單全額抵扣政策</a:t>
            </a:r>
          </a:p>
          <a:p>
            <a:pPr>
              <a:spcBef>
                <a:spcPts val="1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落實誠信合作方針，凡後續簽訂大貨合同（符合最低 MOQ 3500 件），前期所收樣品打樣費將全額抵扣大貨貨款。</a:t>
            </a:r>
          </a:p>
          <a:p>
            <a:pPr>
              <a:spcBef>
                <a:spcPts val="700"/>
              </a:spcBef>
              <a:defRPr sz="1100" b="1">
                <a:solidFill>
                  <a:srgbClr val="DC2626"/>
                </a:solidFill>
                <a:latin typeface="Microsoft JhengHei"/>
              </a:defRPr>
            </a:pPr>
            <a:r>
              <a:t>✔ DHL / FedEx 全球門到門直寄</a:t>
            </a:r>
          </a:p>
          <a:p>
            <a:pPr>
              <a:spcBef>
                <a:spcPts val="1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打樣完成後經 QC 檢驗合格，立即安排國際航空快遞門到門直發，最快 3-4 個工作天送達全球客戶設計總部。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5486400"/>
            <a:ext cx="10725912" cy="8686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5559552"/>
            <a:ext cx="2468880" cy="71323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Microsoft JhengHei"/>
              </a:defRPr>
            </a:pPr>
            <a:r>
              <a:t>⚡ 交付週期</a:t>
            </a:r>
          </a:p>
          <a:p>
            <a:pPr>
              <a:spcBef>
                <a:spcPts val="100"/>
              </a:spcBef>
              <a:defRPr sz="1300" b="1">
                <a:solidFill>
                  <a:srgbClr val="38BDF8"/>
                </a:solidFill>
                <a:latin typeface="Segoe UI"/>
              </a:defRPr>
            </a:pPr>
            <a:r>
              <a:t>14 天 (2 週) 出樣</a:t>
            </a:r>
          </a:p>
          <a:p>
            <a:pPr>
              <a:spcBef>
                <a:spcPts val="100"/>
              </a:spcBef>
              <a:defRPr sz="850">
                <a:solidFill>
                  <a:srgbClr val="CBD5E1"/>
                </a:solidFill>
                <a:latin typeface="Microsoft JhengHei"/>
              </a:defRPr>
            </a:pPr>
            <a:r>
              <a:t>獨立打樣打版小組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39" y="5559552"/>
            <a:ext cx="2468880" cy="71323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Microsoft JhengHei"/>
              </a:defRPr>
            </a:pPr>
            <a:r>
              <a:t>📐 版型公差</a:t>
            </a:r>
          </a:p>
          <a:p>
            <a:pPr>
              <a:spcBef>
                <a:spcPts val="100"/>
              </a:spcBef>
              <a:defRPr sz="1300" b="1">
                <a:solidFill>
                  <a:srgbClr val="38BDF8"/>
                </a:solidFill>
                <a:latin typeface="Segoe UI"/>
              </a:defRPr>
            </a:pPr>
            <a:r>
              <a:t>CAD 放碼 ±1mm</a:t>
            </a:r>
          </a:p>
          <a:p>
            <a:pPr>
              <a:spcBef>
                <a:spcPts val="100"/>
              </a:spcBef>
              <a:defRPr sz="850">
                <a:solidFill>
                  <a:srgbClr val="CBD5E1"/>
                </a:solidFill>
                <a:latin typeface="Microsoft JhengHei"/>
              </a:defRPr>
            </a:pPr>
            <a:r>
              <a:t>支持全尺碼高精度擴縮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5559552"/>
            <a:ext cx="2468880" cy="71323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Microsoft JhengHei"/>
              </a:defRPr>
            </a:pPr>
            <a:r>
              <a:t>💰 樣品政策</a:t>
            </a:r>
          </a:p>
          <a:p>
            <a:pPr>
              <a:spcBef>
                <a:spcPts val="100"/>
              </a:spcBef>
              <a:defRPr sz="1300" b="1">
                <a:solidFill>
                  <a:srgbClr val="38BDF8"/>
                </a:solidFill>
                <a:latin typeface="Segoe UI"/>
              </a:defRPr>
            </a:pPr>
            <a:r>
              <a:t>大貨下單全額抵扣</a:t>
            </a:r>
          </a:p>
          <a:p>
            <a:pPr>
              <a:spcBef>
                <a:spcPts val="100"/>
              </a:spcBef>
              <a:defRPr sz="850">
                <a:solidFill>
                  <a:srgbClr val="CBD5E1"/>
                </a:solidFill>
                <a:latin typeface="Microsoft JhengHei"/>
              </a:defRPr>
            </a:pPr>
            <a:r>
              <a:t>MOQ 3500 件享免打樣費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23959" y="5559552"/>
            <a:ext cx="2468880" cy="713232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Microsoft JhengHei"/>
              </a:defRPr>
            </a:pPr>
            <a:r>
              <a:t>🤝 技術對接</a:t>
            </a:r>
          </a:p>
          <a:p>
            <a:pPr>
              <a:spcBef>
                <a:spcPts val="100"/>
              </a:spcBef>
              <a:defRPr sz="1300" b="1">
                <a:solidFill>
                  <a:srgbClr val="38BDF8"/>
                </a:solidFill>
                <a:latin typeface="Segoe UI"/>
              </a:defRPr>
            </a:pPr>
            <a:r>
              <a:t>多語系工程支援</a:t>
            </a:r>
          </a:p>
          <a:p>
            <a:pPr>
              <a:spcBef>
                <a:spcPts val="100"/>
              </a:spcBef>
              <a:defRPr sz="850">
                <a:solidFill>
                  <a:srgbClr val="CBD5E1"/>
                </a:solidFill>
                <a:latin typeface="Microsoft JhengHei"/>
              </a:defRPr>
            </a:pPr>
            <a:r>
              <a:t>中 / 越 / 英文無障礙溝通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PRODUCT PORTFOLIO OVERVIEW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產品體系總覽 • 成衣、運動服與寵物用品三大核心製造範疇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64992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3364992" cy="109728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874519"/>
            <a:ext cx="2999232" cy="33375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Microsoft JhengHei"/>
              </a:defRPr>
            </a:pPr>
            <a:r>
              <a:t>01 • 時尚休閒成衣</a:t>
            </a:r>
          </a:p>
          <a:p>
            <a:pPr>
              <a:spcBef>
                <a:spcPts val="300"/>
              </a:spcBef>
              <a:defRPr sz="950" b="1">
                <a:solidFill>
                  <a:srgbClr val="DC2626"/>
                </a:solidFill>
                <a:latin typeface="Segoe UI"/>
              </a:defRPr>
            </a:pPr>
            <a:r>
              <a:t>APPAREL &amp; CASUAL</a:t>
            </a:r>
          </a:p>
          <a:p>
            <a:pPr>
              <a:spcBef>
                <a:spcPts val="10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針織與梭織日常服飾：</a:t>
            </a:r>
            <a:br/>
            <a:r>
              <a:t>• 重磅連帽衛衣 (Hoodies)</a:t>
            </a:r>
            <a:br/>
            <a:r>
              <a:t>• 翻領休閒 POLO 衫 (Polos)</a:t>
            </a:r>
            <a:br/>
            <a:r>
              <a:t>• 多口袋工裝長短褲 (Pants)</a:t>
            </a:r>
            <a:br/>
            <a:r>
              <a:t>• 輕量休閒夾克外套 (Jackets)</a:t>
            </a:r>
            <a:br/>
            <a:r>
              <a:t>• 女裝洋裝與居家休閒服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5257800"/>
            <a:ext cx="2999232" cy="384048"/>
          </a:xfrm>
          <a:prstGeom prst="roundRect">
            <a:avLst/>
          </a:prstGeom>
          <a:solidFill>
            <a:srgbClr val="F8FAFC"/>
          </a:solidFill>
          <a:ln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3152"/>
          <a:lstStyle/>
          <a:p>
            <a:pPr algn="ctr">
              <a:defRPr sz="950" b="1">
                <a:solidFill>
                  <a:srgbClr val="DC2626"/>
                </a:solidFill>
                <a:latin typeface="Microsoft JhengHei"/>
              </a:defRPr>
            </a:pPr>
            <a:r>
              <a:t>⚡ 月產能：5-7 萬件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14400" y="5742432"/>
            <a:ext cx="2999232" cy="365760"/>
          </a:xfrm>
          <a:prstGeom prst="round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64008"/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第 9 頁專題 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16552" y="1645920"/>
            <a:ext cx="3364992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16552" y="1645920"/>
            <a:ext cx="3364992" cy="109728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1874519"/>
            <a:ext cx="2999232" cy="33375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Microsoft JhengHei"/>
              </a:defRPr>
            </a:pPr>
            <a:r>
              <a:t>02 • 專業機能運動服</a:t>
            </a:r>
          </a:p>
          <a:p>
            <a:pPr>
              <a:spcBef>
                <a:spcPts val="300"/>
              </a:spcBef>
              <a:defRPr sz="950" b="1">
                <a:solidFill>
                  <a:srgbClr val="EA580C"/>
                </a:solidFill>
                <a:latin typeface="Segoe UI"/>
              </a:defRPr>
            </a:pPr>
            <a:r>
              <a:t>SPORTS &amp; ACTIVEWEAR</a:t>
            </a:r>
          </a:p>
          <a:p>
            <a:pPr>
              <a:spcBef>
                <a:spcPts val="10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高彈排汗與運動機能裝備：</a:t>
            </a:r>
            <a:br/>
            <a:r>
              <a:t>• 吸濕排汗速乾 T 恤 (Tees)</a:t>
            </a:r>
            <a:br/>
            <a:r>
              <a:t>• 健身瑜伽壓縮服 (Activewear)</a:t>
            </a:r>
            <a:br/>
            <a:r>
              <a:t>• 戶外跑步防風外套 (Jackets)</a:t>
            </a:r>
            <a:br/>
            <a:r>
              <a:t>• 籃球足球訓練球衣 (Jerseys)</a:t>
            </a:r>
            <a:br/>
            <a:r>
              <a:t>• 運動高彈壓力褲 (Leggings)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99432" y="5257800"/>
            <a:ext cx="2999232" cy="384048"/>
          </a:xfrm>
          <a:prstGeom prst="roundRect">
            <a:avLst/>
          </a:prstGeom>
          <a:solidFill>
            <a:srgbClr val="F8FAFC"/>
          </a:solidFill>
          <a:ln>
            <a:solidFill>
              <a:srgbClr val="EA580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3152"/>
          <a:lstStyle/>
          <a:p>
            <a:pPr algn="ctr">
              <a:defRPr sz="950" b="1">
                <a:solidFill>
                  <a:srgbClr val="EA580C"/>
                </a:solidFill>
                <a:latin typeface="Microsoft JhengHei"/>
              </a:defRPr>
            </a:pPr>
            <a:r>
              <a:t>⚡ 月產能：3-5 萬件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99432" y="5742432"/>
            <a:ext cx="2999232" cy="365760"/>
          </a:xfrm>
          <a:prstGeom prst="round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64008"/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第 10 頁專題 ➔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1584" y="1645920"/>
            <a:ext cx="3364992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1584" y="1645920"/>
            <a:ext cx="3364992" cy="109728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84464" y="1874519"/>
            <a:ext cx="2999232" cy="33375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400" b="1">
                <a:solidFill>
                  <a:srgbClr val="0F172A"/>
                </a:solidFill>
                <a:latin typeface="Microsoft JhengHei"/>
              </a:defRPr>
            </a:pPr>
            <a:r>
              <a:t>03 • 特色寵物用品</a:t>
            </a:r>
          </a:p>
          <a:p>
            <a:pPr>
              <a:spcBef>
                <a:spcPts val="300"/>
              </a:spcBef>
              <a:defRPr sz="950" b="1">
                <a:solidFill>
                  <a:srgbClr val="16A34A"/>
                </a:solidFill>
                <a:latin typeface="Segoe UI"/>
              </a:defRPr>
            </a:pPr>
            <a:r>
              <a:t>PET APPAREL &amp; GEAR</a:t>
            </a:r>
          </a:p>
          <a:p>
            <a:pPr>
              <a:spcBef>
                <a:spcPts val="10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毛孩專屬機能服與出行裝備：</a:t>
            </a:r>
            <a:br/>
            <a:r>
              <a:t>• 寵物連帽衛衣與睡衣 (Apparel)</a:t>
            </a:r>
            <a:br/>
            <a:r>
              <a:t>• 專業術後防護服 (Recovery)</a:t>
            </a:r>
            <a:br/>
            <a:r>
              <a:t>• 減壓防爆衝胸背帶 (Harness)</a:t>
            </a:r>
            <a:br/>
            <a:r>
              <a:t>• 高強度防勒牽引繩 (Leashes)</a:t>
            </a:r>
            <a:br/>
            <a:r>
              <a:t>• 車載防污座墊與睡眠窩墊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84464" y="5257800"/>
            <a:ext cx="2999232" cy="384048"/>
          </a:xfrm>
          <a:prstGeom prst="roundRect">
            <a:avLst/>
          </a:prstGeom>
          <a:solidFill>
            <a:srgbClr val="F8FAFC"/>
          </a:solidFill>
          <a:ln>
            <a:solidFill>
              <a:srgbClr val="16A3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73152"/>
          <a:lstStyle/>
          <a:p>
            <a:pPr algn="ctr">
              <a:defRPr sz="950" b="1">
                <a:solidFill>
                  <a:srgbClr val="16A34A"/>
                </a:solidFill>
                <a:latin typeface="Microsoft JhengHei"/>
              </a:defRPr>
            </a:pPr>
            <a:r>
              <a:t>⚡ 月產能：5-7 萬件/套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84464" y="5742432"/>
            <a:ext cx="2999232" cy="365760"/>
          </a:xfrm>
          <a:prstGeom prst="round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64008"/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第 11 頁專題 ➔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APPAREL &amp; CASUAL WEAR MANUFACTURING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產品專題 1 • 時尚與休閒成衣全品類製造能力 (展開原貌展示)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3017520" cy="329184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重磅休閒衛衣 &amp; 連帽衫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029968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經典連帽衛衣 (Hoodies)、圓領套頭衫</a:t>
            </a:r>
            <a:br/>
            <a:r>
              <a:t>• 面料：320g-450g 法式棉毛圈布、防起球抓絨保暖布</a:t>
            </a:r>
            <a:br/>
            <a:r>
              <a:t>• 工藝：雙層立體連帽、袋鼠兜雙針加固、高彈加厚羅紋下擺</a:t>
            </a:r>
            <a:br/>
            <a:r>
              <a:t>• 特色：潮流落肩版型、立體發泡印花與精緻毛巾繡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86200" y="1645920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86200" y="1645920"/>
            <a:ext cx="3017520" cy="329184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精梳棉翻領 POLO 衫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5928" y="2029968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商務休閒短袖 POLO 衫、高密珠地棉</a:t>
            </a:r>
            <a:br/>
            <a:r>
              <a:t>• 面料：100% 精梳棉珠地布 (200g-240g)、吸濕透氣長絨棉</a:t>
            </a:r>
            <a:br/>
            <a:r>
              <a:t>• 工藝：羅紋領口雙針防變形、樹脂天然貝殼扣、下擺開叉加固</a:t>
            </a:r>
            <a:br/>
            <a:r>
              <a:t>• 特色：挺括抗皺免燙，水洗縮率嚴格控制 &lt; 3%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822191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822191"/>
            <a:ext cx="3017520" cy="329184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休閒長褲 &amp; 工裝褲系列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4206239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慢跑衛褲、休閒五分短褲、工裝長褲</a:t>
            </a:r>
            <a:br/>
            <a:r>
              <a:t>• 面料：純棉斜紋布、防撕裂格子布 (Ripstop)、高彈梭織布</a:t>
            </a:r>
            <a:br/>
            <a:r>
              <a:t>• 工藝：多口袋立體剪裁、金屬氣眼抽繩、膝蓋活動折褶</a:t>
            </a:r>
            <a:br/>
            <a:r>
              <a:t>• 特色：耐磨加固縫線、舒適彈力腰圍、立體防摩擦褲襠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86200" y="3822191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86200" y="3822191"/>
            <a:ext cx="3017520" cy="329184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經典純棉條紋長袖 T 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928" y="4206239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法式條紋海魂衫、經典圓領打底長袖</a:t>
            </a:r>
            <a:br/>
            <a:r>
              <a:t>• 面料：100% 精梳長絨棉針織 (220g-260g)、環保活性色織</a:t>
            </a:r>
            <a:br/>
            <a:r>
              <a:t>• 工藝：對條對格對稱精密車縫、領口內嵌防變形織帶、雙針密拷包邊</a:t>
            </a:r>
            <a:br/>
            <a:r>
              <a:t>• 特色：親膚透氣柔軟，耐洗不變形不縮水，多色條紋定制支援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78040" y="1645920"/>
            <a:ext cx="4279392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78040" y="1645920"/>
            <a:ext cx="4279392" cy="347472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成衣全貌實物展開實拍展示 (Unfolded Gallery)</a:t>
            </a:r>
          </a:p>
        </p:txBody>
      </p:sp>
      <p:pic>
        <p:nvPicPr>
          <p:cNvPr id="19" name="Picture 18" descr="slide_9_pic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084831"/>
            <a:ext cx="1965960" cy="144475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15200" y="3547871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重磅連帽衛衣 (Hoodie)</a:t>
            </a:r>
          </a:p>
        </p:txBody>
      </p:sp>
      <p:pic>
        <p:nvPicPr>
          <p:cNvPr id="21" name="Picture 20" descr="slide_9_pic_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2084831"/>
            <a:ext cx="1965960" cy="144475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372600" y="3547871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拼接翻領 POLO (Polo)</a:t>
            </a:r>
          </a:p>
        </p:txBody>
      </p:sp>
      <p:pic>
        <p:nvPicPr>
          <p:cNvPr id="23" name="Picture 22" descr="slide_9_pic_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931920"/>
            <a:ext cx="1965960" cy="144475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15200" y="5394960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機能多袋工裝褲 (Pants)</a:t>
            </a:r>
          </a:p>
        </p:txBody>
      </p:sp>
      <p:pic>
        <p:nvPicPr>
          <p:cNvPr id="25" name="Picture 24" descr="slide_9_pic_2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0" y="3931920"/>
            <a:ext cx="1965960" cy="14447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372600" y="5394960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純棉條紋長袖 T (Striped Tee)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6016752"/>
            <a:ext cx="10725912" cy="502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" y="6062472"/>
            <a:ext cx="10451592" cy="4114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/>
            <a:r>
              <a:rPr sz="919" b="1">
                <a:solidFill>
                  <a:srgbClr val="38BDF8"/>
                </a:solidFill>
                <a:latin typeface="Microsoft JhengHei"/>
              </a:rPr>
              <a:t>月均產能 : </a:t>
            </a:r>
            <a:r>
              <a:rPr sz="919" b="1">
                <a:solidFill>
                  <a:srgbClr val="FFFFFF"/>
                </a:solidFill>
                <a:latin typeface="Segoe UI"/>
              </a:rPr>
              <a:t>50,000 - 70,000 件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起訂門檻 : </a:t>
            </a:r>
            <a:r>
              <a:rPr sz="919" b="1">
                <a:solidFill>
                  <a:srgbClr val="FFFFFF"/>
                </a:solidFill>
                <a:latin typeface="Segoe UI"/>
              </a:rPr>
              <a:t>MOQ 3500 件起訂 (支持多色多碼)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打樣週期 : </a:t>
            </a:r>
            <a:r>
              <a:rPr sz="919" b="1">
                <a:solidFill>
                  <a:srgbClr val="FFFFFF"/>
                </a:solidFill>
                <a:latin typeface="Segoe UI"/>
              </a:rPr>
              <a:t>2 週 (14 天) 快速出樣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大貨交期 : </a:t>
            </a:r>
            <a:r>
              <a:rPr sz="919" b="1">
                <a:solidFill>
                  <a:srgbClr val="FFFFFF"/>
                </a:solidFill>
                <a:latin typeface="Segoe UI"/>
              </a:rPr>
              <a:t>60 天 標準交付保障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品質標準 : </a:t>
            </a:r>
            <a:r>
              <a:rPr sz="919" b="1">
                <a:solidFill>
                  <a:srgbClr val="FFFFFF"/>
                </a:solidFill>
                <a:latin typeface="Segoe UI"/>
              </a:rPr>
              <a:t>100% 檢針全檢 / AQL 2.5 終檢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SPORTSWEAR &amp; ACTIVEWEAR MANUFACTURING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產品專題 2 • 專業機能運動服飾與戶外體育裝備製造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3017520" cy="329184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吸濕排汗速乾 T 恤 &amp; 訓練服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029968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跑步訓練 T 恤、馬拉松速乾衣、排汗運動背心</a:t>
            </a:r>
            <a:br/>
            <a:r>
              <a:t>• 面料：高密鳥眼網眼布 (130g-180g)、CoolMax 涼感滌綸纖維</a:t>
            </a:r>
            <a:br/>
            <a:r>
              <a:t>• 工藝：四針六線無骨無感平縫拼接、腋下微孔雷射沖孔透氣導流</a:t>
            </a:r>
            <a:br/>
            <a:r>
              <a:t>• 特色：排汗擴散速率 &gt; 0.4cm/s，迅速導汗速乾，拒絕黏身黏汗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86200" y="1645920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86200" y="1645920"/>
            <a:ext cx="3017520" cy="329184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健身瑜伽高彈機能套裝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5928" y="2029968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瑜伽健身背心 (Bra)、高腰提臀壓力褲 (Leggings)</a:t>
            </a:r>
            <a:br/>
            <a:r>
              <a:t>• 面料：80% 錦綸 + 20% 高彈氨綸雙面磨毛裸感布 (220g-280g)</a:t>
            </a:r>
            <a:br/>
            <a:r>
              <a:t>• 工藝：高彈力拉伸包邊、Y 型人體工學工字背、防卷邊寬腰封</a:t>
            </a:r>
            <a:br/>
            <a:r>
              <a:t>• 特色：回彈率 &gt; 95%，強大包裹塑形，無尷尬線、深蹲不透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822191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822191"/>
            <a:ext cx="3017520" cy="329184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戶外跑步防風防潑水風衣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4206239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輕量跑步皮膚衣、夜跑反光防風夾克外套</a:t>
            </a:r>
            <a:br/>
            <a:r>
              <a:t>• 面料：20D 超輕抗撕裂尼龍、DWR 環保無氟持久防潑水塗層</a:t>
            </a:r>
            <a:br/>
            <a:r>
              <a:t>• 工藝：熱壓膠防水封條拉鍊、腋下彈力透氣網布、360° 高亮反光印花</a:t>
            </a:r>
            <a:br/>
            <a:r>
              <a:t>• 特色：整件重量僅 120g，可極致折疊收納入掌心口袋，防風抗微雨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86200" y="3822191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86200" y="3822191"/>
            <a:ext cx="3017520" cy="329184"/>
          </a:xfrm>
          <a:prstGeom prst="rect">
            <a:avLst/>
          </a:prstGeom>
          <a:solidFill>
            <a:srgbClr val="EA5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四向高彈無縫壓縮長袖訓練服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928" y="4206239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跑步打底壓縮衣、健身塑形長袖訓練服、運動排汗衛衣</a:t>
            </a:r>
            <a:br/>
            <a:r>
              <a:t>• 面料：85% 滌綸 + 15% 彈性氨綸四向彈力磨毛布 (220g-260g)</a:t>
            </a:r>
            <a:br/>
            <a:r>
              <a:t>• 工藝：無骨四針六線平縫拼接、人體工學分區加壓支撐、拇指扣防風袖口</a:t>
            </a:r>
            <a:br/>
            <a:r>
              <a:t>• 特色：強效貼身包覆肌肉減少乳酸堆積，運動自如無束縛感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78040" y="1645920"/>
            <a:ext cx="4279392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78040" y="1645920"/>
            <a:ext cx="4279392" cy="347472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運動機能樣品實物實拍展示 (Activewear Gallery)</a:t>
            </a:r>
          </a:p>
        </p:txBody>
      </p:sp>
      <p:pic>
        <p:nvPicPr>
          <p:cNvPr id="19" name="Picture 18" descr="slide_10_pic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084831"/>
            <a:ext cx="1965960" cy="144475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15200" y="3547871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排汗運動速乾 T 恤 (Athletic Tee)</a:t>
            </a:r>
          </a:p>
        </p:txBody>
      </p:sp>
      <p:pic>
        <p:nvPicPr>
          <p:cNvPr id="21" name="Picture 20" descr="slide_10_pic_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2084831"/>
            <a:ext cx="1965960" cy="144475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372600" y="3547871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健身瑜伽機能背心 (Yoga Top)</a:t>
            </a:r>
          </a:p>
        </p:txBody>
      </p:sp>
      <p:pic>
        <p:nvPicPr>
          <p:cNvPr id="23" name="Picture 22" descr="slide_10_pic_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931920"/>
            <a:ext cx="1965960" cy="144475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15200" y="5394960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戶外跑步防風夾克 (Running Jacket)</a:t>
            </a:r>
          </a:p>
        </p:txBody>
      </p:sp>
      <p:pic>
        <p:nvPicPr>
          <p:cNvPr id="25" name="Picture 24" descr="slide_10_pic_2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0" y="3931920"/>
            <a:ext cx="1965960" cy="14447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372600" y="5394960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高彈壓縮長袖訓練服 (Compression)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6016752"/>
            <a:ext cx="10725912" cy="502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" y="6062472"/>
            <a:ext cx="10451592" cy="4114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/>
            <a:r>
              <a:rPr sz="919" b="1">
                <a:solidFill>
                  <a:srgbClr val="38BDF8"/>
                </a:solidFill>
                <a:latin typeface="Microsoft JhengHei"/>
              </a:rPr>
              <a:t>月均產能 : </a:t>
            </a:r>
            <a:r>
              <a:rPr sz="919" b="1">
                <a:solidFill>
                  <a:srgbClr val="FFFFFF"/>
                </a:solidFill>
                <a:latin typeface="Segoe UI"/>
              </a:rPr>
              <a:t>30,000 - 50,000 件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起訂門檻 : </a:t>
            </a:r>
            <a:r>
              <a:rPr sz="919" b="1">
                <a:solidFill>
                  <a:srgbClr val="FFFFFF"/>
                </a:solidFill>
                <a:latin typeface="Segoe UI"/>
              </a:rPr>
              <a:t>MOQ 3500 件起訂 (支持多色多碼)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專用設備 : </a:t>
            </a:r>
            <a:r>
              <a:rPr sz="919" b="1">
                <a:solidFill>
                  <a:srgbClr val="FFFFFF"/>
                </a:solidFill>
                <a:latin typeface="Segoe UI"/>
              </a:rPr>
              <a:t>四針六線無縫拼縫機 / 熱壓膠封條機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色牢標準 : </a:t>
            </a:r>
            <a:r>
              <a:rPr sz="919" b="1">
                <a:solidFill>
                  <a:srgbClr val="FFFFFF"/>
                </a:solidFill>
                <a:latin typeface="Segoe UI"/>
              </a:rPr>
              <a:t>耐汗漬色牢度 ≥ 4 級 (AATCC 標準)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大貨交期 : </a:t>
            </a:r>
            <a:r>
              <a:rPr sz="919" b="1">
                <a:solidFill>
                  <a:srgbClr val="FFFFFF"/>
                </a:solidFill>
                <a:latin typeface="Segoe UI"/>
              </a:rPr>
              <a:t>60 天 標準大貨週期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PET APPAREL &amp; PET SUPPLIES MANUFACTURING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產品專題 3 • 寵物服飾與生活出行用品專業製造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3017520" cy="329184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寵物四季潮流服飾 (Pet Fashion)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029968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全棉連帽衛衣 (Hoodies)、透氣吸濕背心、保暖針織毛衣、居家四腳睡衣</a:t>
            </a:r>
            <a:br/>
            <a:r>
              <a:t>• 身形工學裁剪，腹部防尿弧形開孔，後領預留牽引繩穿孔</a:t>
            </a:r>
            <a:br/>
            <a:r>
              <a:t>• 魔鬼氈/按扣快穿快脫設計，親膚不勒頸、不卡毛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886200" y="1645920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86200" y="1645920"/>
            <a:ext cx="3017520" cy="329184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專業醫療防護與功能服 (Medical)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5928" y="2029968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醫療級寵物術後防護服 (Recovery Suit)、戶外全包防風雨衣</a:t>
            </a:r>
            <a:br/>
            <a:r>
              <a:t>• 術後防舔舐傷口，全面替代傳統伊麗莎白圈，大幅緩解寵物術後焦慮</a:t>
            </a:r>
            <a:br/>
            <a:r>
              <a:t>• 戶外雨衣配置 360 度高亮反光條，確保夜間出行安全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3822191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3822191"/>
            <a:ext cx="3017520" cy="329184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防爆衝胸背帶與牽引繩 (Gear)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4206239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人體工學減壓胸背帶 (Harnesses)、多功能反光牽引繩 (Leashes)</a:t>
            </a:r>
            <a:br/>
            <a:r>
              <a:t>• 高密耐磨尼龍織帶 + 減壓透氣三明治網眼，防掙脫四點受力調節</a:t>
            </a:r>
            <a:br/>
            <a:r>
              <a:t>• 鋅合金高抗拉 D 扣（抗拉力 &gt; 50kg）、軍規 POM 防脫插扣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86200" y="3822191"/>
            <a:ext cx="301752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86200" y="3822191"/>
            <a:ext cx="3017520" cy="329184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050" b="1">
                <a:solidFill>
                  <a:srgbClr val="FFFFFF"/>
                </a:solidFill>
                <a:latin typeface="Microsoft JhengHei"/>
              </a:defRPr>
            </a:pPr>
            <a:r>
              <a:t>寵物出行包袋與睡墊 (Beds &amp; Bags)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928" y="4206239"/>
            <a:ext cx="2798064" cy="16002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便攜透氣寵物出行雙肩/單肩包、車載防污安全座墊、可拆洗防水窩墊</a:t>
            </a:r>
            <a:br/>
            <a:r>
              <a:t>• 出行包三面透氣網窗，內置安全防逃脫掛扣；窩墊採用耐抓防咬面料</a:t>
            </a:r>
            <a:br/>
            <a:r>
              <a:t>• 支持四季雙面用（一面絨毛保暖、一面牛津布透氣）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78040" y="1645920"/>
            <a:ext cx="4279392" cy="42519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178040" y="1645920"/>
            <a:ext cx="4279392" cy="347472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寵物服飾樣品實物實拍展示 (Pet Gallery)</a:t>
            </a:r>
          </a:p>
        </p:txBody>
      </p:sp>
      <p:pic>
        <p:nvPicPr>
          <p:cNvPr id="19" name="Picture 18" descr="slide_11_pic_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084831"/>
            <a:ext cx="1965960" cy="144475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15200" y="3547871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抽繩連帽衛衣 (Hoodie)</a:t>
            </a:r>
          </a:p>
        </p:txBody>
      </p:sp>
      <p:pic>
        <p:nvPicPr>
          <p:cNvPr id="21" name="Picture 20" descr="slide_11_pic_2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0" y="2084831"/>
            <a:ext cx="1965960" cy="1444752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372600" y="3547871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涼爽透氣背心 (Tank)</a:t>
            </a:r>
          </a:p>
        </p:txBody>
      </p:sp>
      <p:pic>
        <p:nvPicPr>
          <p:cNvPr id="23" name="Picture 22" descr="slide_11_pic_2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3931920"/>
            <a:ext cx="1965960" cy="144475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315200" y="5394960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趣味彩印純棉 T (T-Shirt)</a:t>
            </a:r>
          </a:p>
        </p:txBody>
      </p:sp>
      <p:pic>
        <p:nvPicPr>
          <p:cNvPr id="25" name="Picture 24" descr="slide_11_pic_2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0" y="3931920"/>
            <a:ext cx="1965960" cy="144475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372600" y="5394960"/>
            <a:ext cx="1965960" cy="292608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pPr algn="ctr">
              <a:defRPr sz="850" b="1">
                <a:solidFill>
                  <a:srgbClr val="0F172A"/>
                </a:solidFill>
                <a:latin typeface="Microsoft JhengHei"/>
              </a:defRPr>
            </a:pPr>
            <a:r>
              <a:t>居家四腳睡衣 (Pajama)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31520" y="6016752"/>
            <a:ext cx="10725912" cy="5029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8680" y="6062472"/>
            <a:ext cx="10451592" cy="4114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/>
            <a:r>
              <a:rPr sz="919" b="1">
                <a:solidFill>
                  <a:srgbClr val="38BDF8"/>
                </a:solidFill>
                <a:latin typeface="Microsoft JhengHei"/>
              </a:rPr>
              <a:t>月均產能 : </a:t>
            </a:r>
            <a:r>
              <a:rPr sz="919" b="1">
                <a:solidFill>
                  <a:srgbClr val="FFFFFF"/>
                </a:solidFill>
                <a:latin typeface="Segoe UI"/>
              </a:rPr>
              <a:t>50,000 - 70,000 件/套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起訂門檻 : </a:t>
            </a:r>
            <a:r>
              <a:rPr sz="919" b="1">
                <a:solidFill>
                  <a:srgbClr val="FFFFFF"/>
                </a:solidFill>
                <a:latin typeface="Segoe UI"/>
              </a:rPr>
              <a:t>MOQ 3500 件起訂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安全標準 : </a:t>
            </a:r>
            <a:r>
              <a:rPr sz="919" b="1">
                <a:solidFill>
                  <a:srgbClr val="FFFFFF"/>
                </a:solidFill>
                <a:latin typeface="Segoe UI"/>
              </a:rPr>
              <a:t>100% 輸送帶檢針全檢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環保無毒 : </a:t>
            </a:r>
            <a:r>
              <a:rPr sz="919" b="1">
                <a:solidFill>
                  <a:srgbClr val="FFFFFF"/>
                </a:solidFill>
                <a:latin typeface="Segoe UI"/>
              </a:rPr>
              <a:t>環保活性染料 / 嬰童級安全標準</a:t>
            </a:r>
            <a:r>
              <a:rPr sz="919">
                <a:solidFill>
                  <a:srgbClr val="64748B"/>
                </a:solidFill>
              </a:rPr>
              <a:t>   │   </a:t>
            </a:r>
            <a:r>
              <a:rPr sz="919" b="1">
                <a:solidFill>
                  <a:srgbClr val="38BDF8"/>
                </a:solidFill>
                <a:latin typeface="Microsoft JhengHei"/>
              </a:rPr>
              <a:t>大貨交期 : </a:t>
            </a:r>
            <a:r>
              <a:rPr sz="919" b="1">
                <a:solidFill>
                  <a:srgbClr val="FFFFFF"/>
                </a:solidFill>
                <a:latin typeface="Segoe UI"/>
              </a:rPr>
              <a:t>60 天 標準大貨週期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MANUFACTURING PROCESS &amp; SHOPFLOOR SOP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精益生產 • 一站式標準化製造工藝與管控全流程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673352" cy="713232"/>
          </a:xfrm>
          <a:prstGeom prst="round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572768"/>
            <a:ext cx="1527048" cy="594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STEP 01 • 樣品開發與PPS</a:t>
            </a:r>
          </a:p>
          <a:p>
            <a:pPr algn="ctr">
              <a:spcBef>
                <a:spcPts val="200"/>
              </a:spcBef>
              <a:defRPr sz="800">
                <a:solidFill>
                  <a:srgbClr val="CBD5E1"/>
                </a:solidFill>
                <a:latin typeface="Microsoft JhengHei"/>
              </a:defRPr>
            </a:pPr>
            <a:r>
              <a:t>Tech Pack放碼 / 2週出樣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42032" y="1508760"/>
            <a:ext cx="1673352" cy="713232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615184" y="1572768"/>
            <a:ext cx="1527048" cy="594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STEP 02 • IQC 來料檢驗</a:t>
            </a:r>
          </a:p>
          <a:p>
            <a:pPr algn="ctr">
              <a:spcBef>
                <a:spcPts val="200"/>
              </a:spcBef>
              <a:defRPr sz="800">
                <a:solidFill>
                  <a:srgbClr val="CBD5E1"/>
                </a:solidFill>
                <a:latin typeface="Microsoft JhengHei"/>
              </a:defRPr>
            </a:pPr>
            <a:r>
              <a:t>鬆布24h / 縮水與色牢度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2544" y="1508760"/>
            <a:ext cx="1673352" cy="713232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425696" y="1572768"/>
            <a:ext cx="1527048" cy="594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STEP 03 • CAD 精密裁剪</a:t>
            </a:r>
          </a:p>
          <a:p>
            <a:pPr algn="ctr">
              <a:spcBef>
                <a:spcPts val="200"/>
              </a:spcBef>
              <a:defRPr sz="800">
                <a:solidFill>
                  <a:srgbClr val="CBD5E1"/>
                </a:solidFill>
                <a:latin typeface="Microsoft JhengHei"/>
              </a:defRPr>
            </a:pPr>
            <a:r>
              <a:t>排料利用率&gt;88% / 防混號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63055" y="1508760"/>
            <a:ext cx="1673352" cy="713232"/>
          </a:xfrm>
          <a:prstGeom prst="round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36207" y="1572768"/>
            <a:ext cx="1527048" cy="594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STEP 04 • 雙流水線車縫</a:t>
            </a:r>
          </a:p>
          <a:p>
            <a:pPr algn="ctr">
              <a:spcBef>
                <a:spcPts val="200"/>
              </a:spcBef>
              <a:defRPr sz="800">
                <a:solidFill>
                  <a:srgbClr val="CBD5E1"/>
                </a:solidFill>
                <a:latin typeface="Microsoft JhengHei"/>
              </a:defRPr>
            </a:pPr>
            <a:r>
              <a:t>CHUYỀN A&amp;B / 首件封板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73568" y="1508760"/>
            <a:ext cx="1673352" cy="713232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0" y="1572768"/>
            <a:ext cx="1527048" cy="594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STEP 05 • 蒸汽整燙全檢</a:t>
            </a:r>
          </a:p>
          <a:p>
            <a:pPr algn="ctr">
              <a:spcBef>
                <a:spcPts val="200"/>
              </a:spcBef>
              <a:defRPr sz="800">
                <a:solidFill>
                  <a:srgbClr val="CBD5E1"/>
                </a:solidFill>
                <a:latin typeface="Microsoft JhengHei"/>
              </a:defRPr>
            </a:pPr>
            <a:r>
              <a:t>立體除皺 / 尺寸與淨線率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784080" y="1508760"/>
            <a:ext cx="1673352" cy="713232"/>
          </a:xfrm>
          <a:prstGeom prst="roundRect">
            <a:avLst/>
          </a:prstGeom>
          <a:solidFill>
            <a:srgbClr val="16A3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57232" y="1572768"/>
            <a:ext cx="1527048" cy="594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 algn="ctr">
              <a:defRPr sz="950" b="1">
                <a:solidFill>
                  <a:srgbClr val="FFFFFF"/>
                </a:solidFill>
                <a:latin typeface="Microsoft JhengHei"/>
              </a:defRPr>
            </a:pPr>
            <a:r>
              <a:t>STEP 06 • 100%檢針出海</a:t>
            </a:r>
          </a:p>
          <a:p>
            <a:pPr algn="ctr">
              <a:spcBef>
                <a:spcPts val="200"/>
              </a:spcBef>
              <a:defRPr sz="800">
                <a:solidFill>
                  <a:srgbClr val="CBD5E1"/>
                </a:solidFill>
                <a:latin typeface="Microsoft JhengHei"/>
              </a:defRPr>
            </a:pPr>
            <a:r>
              <a:t>Fe 0.8mm / 60天集港發運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2331720"/>
            <a:ext cx="2560320" cy="3364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1520" y="2331720"/>
            <a:ext cx="2560320" cy="329184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950" b="1">
                <a:solidFill>
                  <a:srgbClr val="FFFFFF"/>
                </a:solidFill>
                <a:latin typeface="Segoe UI"/>
              </a:defRPr>
            </a:pPr>
            <a:r>
              <a:t>RAW MATERIAL &amp; IQC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" y="2706624"/>
            <a:ext cx="2340864" cy="29260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一、原材料入庫與 IQC 檢驗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1. 面料靜置鬆布：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所有針織面料入庫後必須開卷靜置 24 小時消除織造張力，防止裁剪後縮水變形。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2. 理化性能測試：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測試縮水率（標準 &lt; 3%）、水洗與摩擦色牢度（標準 ≥ 4 級）及匹色色差（四級以上）。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3. 輔料全檢驗收：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拉鍊經 1,000 次往復拉合測試、五金無毒電鍍無鎳測試、高密扣具拉力測試。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56432" y="2331720"/>
            <a:ext cx="2560320" cy="3364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456432" y="2331720"/>
            <a:ext cx="2560320" cy="329184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950" b="1">
                <a:solidFill>
                  <a:srgbClr val="FFFFFF"/>
                </a:solidFill>
                <a:latin typeface="Segoe UI"/>
              </a:defRPr>
            </a:pPr>
            <a:r>
              <a:t>CAD MARKING &amp; CUTTING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66160" y="2706624"/>
            <a:ext cx="2340864" cy="29260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二、數位 CAD 排版與精密裁剪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1. 數位精準排料：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使用專業打版系統排料，面料利用率維持 88%-92%，優化裁剪用料成本。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2. 裁片分色分包標識：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嚴格執行分床次、分層號、分部位打菲（標籤），嚴格杜絕不同批次色差混裝。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1344" y="2331720"/>
            <a:ext cx="2560320" cy="3364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81344" y="2331720"/>
            <a:ext cx="2560320" cy="329184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950" b="1">
                <a:solidFill>
                  <a:srgbClr val="FFFFFF"/>
                </a:solidFill>
                <a:latin typeface="Segoe UI"/>
              </a:defRPr>
            </a:pPr>
            <a:r>
              <a:t>LINES A &amp; B SEWING SOP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91072" y="2706624"/>
            <a:ext cx="2340864" cy="29260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三、精益車縫工藝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1. 產線分工模組化：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配置專業高速平車、四針六線無縫拼縫機、套結機與雙針車。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2. 首件簽樣確認：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開工前組長與品檢員比對確認樣封版簽字，大貨首件尺寸線跡 100% 複核認可後方可動工。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3. 巡檢與過程管控 (IPQC)：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品檢員每 2 小時流動巡檢，隨機抽查針距密碼（成衣 10-12 針/吋）、受力點打棗。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06256" y="2331720"/>
            <a:ext cx="2560320" cy="3364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06256" y="2331720"/>
            <a:ext cx="2560320" cy="329184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950" b="1">
                <a:solidFill>
                  <a:srgbClr val="FFFFFF"/>
                </a:solidFill>
                <a:latin typeface="Segoe UI"/>
              </a:defRPr>
            </a:pPr>
            <a:r>
              <a:t>IRONING, METAL DETECT &amp; PACK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15984" y="2706624"/>
            <a:ext cx="2340864" cy="29260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四、蒸汽整燙、檢針與標準包裝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1. 工業蒸汽立體整燙：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高溫壓燙定型，消除皺褶與線跡緊繃感。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2. 100% 輸送帶檢針防線：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所有成品裝箱前必須 100% 通過金屬檢針機（探測靈敏度 Fe ≥ 0.8mm，非鐵 ≥ 1.2mm）。</a:t>
            </a:r>
          </a:p>
          <a:p>
            <a:pPr>
              <a:spcBef>
                <a:spcPts val="400"/>
              </a:spcBef>
            </a:pPr>
            <a:r>
              <a:rPr sz="880" b="1">
                <a:solidFill>
                  <a:srgbClr val="0F172A"/>
                </a:solidFill>
                <a:latin typeface="Microsoft JhengHei"/>
              </a:rPr>
              <a:t>3. AQL 2.5 封箱入庫：</a:t>
            </a:r>
            <a:r>
              <a:rPr sz="880">
                <a:solidFill>
                  <a:srgbClr val="334155"/>
                </a:solidFill>
                <a:latin typeface="Microsoft JhengHei"/>
              </a:rPr>
              <a:t>依照國際標準執行出貨前終檢（FQC）。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1520" y="5815584"/>
            <a:ext cx="10725912" cy="749808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852160"/>
            <a:ext cx="2468880" cy="658368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Microsoft JhengHei"/>
              </a:defRPr>
            </a:pPr>
            <a:r>
              <a:t>⚡ 大貨交期</a:t>
            </a:r>
          </a:p>
          <a:p>
            <a:pPr>
              <a:spcBef>
                <a:spcPts val="100"/>
              </a:spcBef>
              <a:defRPr sz="1300" b="1">
                <a:solidFill>
                  <a:srgbClr val="38BDF8"/>
                </a:solidFill>
                <a:latin typeface="Segoe UI"/>
              </a:defRPr>
            </a:pPr>
            <a:r>
              <a:t>60 天出貨</a:t>
            </a:r>
          </a:p>
          <a:p>
            <a:pPr>
              <a:spcBef>
                <a:spcPts val="100"/>
              </a:spcBef>
              <a:defRPr sz="850">
                <a:solidFill>
                  <a:srgbClr val="CBD5E1"/>
                </a:solidFill>
                <a:latin typeface="Microsoft JhengHei"/>
              </a:defRPr>
            </a:pPr>
            <a:r>
              <a:t>物料齊套後精準交付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20439" y="5852160"/>
            <a:ext cx="2468880" cy="658368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Microsoft JhengHei"/>
              </a:defRPr>
            </a:pPr>
            <a:r>
              <a:t>📦 起訂標準</a:t>
            </a:r>
          </a:p>
          <a:p>
            <a:pPr>
              <a:spcBef>
                <a:spcPts val="100"/>
              </a:spcBef>
              <a:defRPr sz="1300" b="1">
                <a:solidFill>
                  <a:srgbClr val="38BDF8"/>
                </a:solidFill>
                <a:latin typeface="Segoe UI"/>
              </a:defRPr>
            </a:pPr>
            <a:r>
              <a:t>MOQ 3500 件/款</a:t>
            </a:r>
          </a:p>
          <a:p>
            <a:pPr>
              <a:spcBef>
                <a:spcPts val="100"/>
              </a:spcBef>
              <a:defRPr sz="850">
                <a:solidFill>
                  <a:srgbClr val="CBD5E1"/>
                </a:solidFill>
                <a:latin typeface="Microsoft JhengHei"/>
              </a:defRPr>
            </a:pPr>
            <a:r>
              <a:t>支持多色多碼組合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72200" y="5852160"/>
            <a:ext cx="2468880" cy="658368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Microsoft JhengHei"/>
              </a:defRPr>
            </a:pPr>
            <a:r>
              <a:t>🛡️ 檢針安全</a:t>
            </a:r>
          </a:p>
          <a:p>
            <a:pPr>
              <a:spcBef>
                <a:spcPts val="100"/>
              </a:spcBef>
              <a:defRPr sz="1300" b="1">
                <a:solidFill>
                  <a:srgbClr val="38BDF8"/>
                </a:solidFill>
                <a:latin typeface="Segoe UI"/>
              </a:defRPr>
            </a:pPr>
            <a:r>
              <a:t>100% 輸送帶全檢</a:t>
            </a:r>
          </a:p>
          <a:p>
            <a:pPr>
              <a:spcBef>
                <a:spcPts val="100"/>
              </a:spcBef>
              <a:defRPr sz="850">
                <a:solidFill>
                  <a:srgbClr val="CBD5E1"/>
                </a:solidFill>
                <a:latin typeface="Microsoft JhengHei"/>
              </a:defRPr>
            </a:pPr>
            <a:r>
              <a:t>Fe 0.8mm 無斷針保證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23959" y="5852160"/>
            <a:ext cx="2468880" cy="658368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Microsoft JhengHei"/>
              </a:defRPr>
            </a:pPr>
            <a:r>
              <a:t>📋 終檢規範</a:t>
            </a:r>
          </a:p>
          <a:p>
            <a:pPr>
              <a:spcBef>
                <a:spcPts val="100"/>
              </a:spcBef>
              <a:defRPr sz="1300" b="1">
                <a:solidFill>
                  <a:srgbClr val="38BDF8"/>
                </a:solidFill>
                <a:latin typeface="Segoe UI"/>
              </a:defRPr>
            </a:pPr>
            <a:r>
              <a:t>AQL 2.5 / 4.0</a:t>
            </a:r>
          </a:p>
          <a:p>
            <a:pPr>
              <a:spcBef>
                <a:spcPts val="100"/>
              </a:spcBef>
              <a:defRPr sz="850">
                <a:solidFill>
                  <a:srgbClr val="CBD5E1"/>
                </a:solidFill>
                <a:latin typeface="Microsoft JhengHei"/>
              </a:defRPr>
            </a:pPr>
            <a:r>
              <a:t>國際權威驗貨抽檢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QUALITY CONTROL &amp; NEEDLE DETECTION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品質管控 • 國際 AQL 2.5 / 4.0 驗貨標準與 100% 檢針實景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6217920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lide_13_pic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28800"/>
            <a:ext cx="5852160" cy="32644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14400" y="5230368"/>
            <a:ext cx="5852160" cy="96012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5303520"/>
            <a:ext cx="5577840" cy="8229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100" b="1">
                <a:solidFill>
                  <a:srgbClr val="0F172A"/>
                </a:solidFill>
                <a:latin typeface="Microsoft JhengHei"/>
              </a:defRPr>
            </a:pPr>
            <a:r>
              <a:t>🛡️ 越南胡志明市工廠品質檢驗與 100% 輸送帶檢針工作台實景</a:t>
            </a:r>
          </a:p>
          <a:p>
            <a:pPr>
              <a:spcBef>
                <a:spcPts val="300"/>
              </a:spcBef>
              <a:defRPr sz="919">
                <a:solidFill>
                  <a:srgbClr val="64748B"/>
                </a:solidFill>
                <a:latin typeface="Microsoft JhengHei"/>
              </a:defRPr>
            </a:pPr>
            <a:r>
              <a:t>嚴格落實 AQL 2.5 國際終檢標準 • Fe ≥ 0.8mm 高靈敏度通道式金屬檢針全檢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78040" y="1645920"/>
            <a:ext cx="4297680" cy="4709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52360" y="1828800"/>
            <a:ext cx="3749039" cy="4297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600" b="1">
                <a:solidFill>
                  <a:srgbClr val="0F172A"/>
                </a:solidFill>
                <a:latin typeface="Microsoft JhengHei"/>
              </a:defRPr>
            </a:pPr>
            <a:r>
              <a:t>四階品質管控體系與金屬檢針防線</a:t>
            </a:r>
          </a:p>
          <a:p>
            <a:pPr>
              <a:spcBef>
                <a:spcPts val="700"/>
              </a:spcBef>
              <a:defRPr sz="1150" b="1">
                <a:solidFill>
                  <a:srgbClr val="0284C7"/>
                </a:solidFill>
                <a:latin typeface="Microsoft JhengHei"/>
              </a:defRPr>
            </a:pPr>
            <a:r>
              <a:t>🛡️ IQC 來料檢驗</a:t>
            </a:r>
          </a:p>
          <a:p>
            <a:pPr>
              <a:spcBef>
                <a:spcPts val="2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布匹 100% 檢驗色差、克重、水洗縮水率及紗支密度；拉鍊與金屬扣具經高強度抗拉與無毒環保測試。</a:t>
            </a:r>
          </a:p>
          <a:p>
            <a:pPr>
              <a:spcBef>
                <a:spcPts val="700"/>
              </a:spcBef>
              <a:defRPr sz="1150" b="1">
                <a:solidFill>
                  <a:srgbClr val="0284C7"/>
                </a:solidFill>
                <a:latin typeface="Microsoft JhengHei"/>
              </a:defRPr>
            </a:pPr>
            <a:r>
              <a:t>🛡️ IPQC 車間過程巡檢</a:t>
            </a:r>
          </a:p>
          <a:p>
            <a:pPr>
              <a:spcBef>
                <a:spcPts val="2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每條產線配備巡檢品管，定時抽檢車縫針距密度、雙針止口寬度、包邊對稱度及受力套結牢固度。</a:t>
            </a:r>
          </a:p>
          <a:p>
            <a:pPr>
              <a:spcBef>
                <a:spcPts val="700"/>
              </a:spcBef>
              <a:defRPr sz="1150" b="1">
                <a:solidFill>
                  <a:srgbClr val="0284C7"/>
                </a:solidFill>
                <a:latin typeface="Microsoft JhengHei"/>
              </a:defRPr>
            </a:pPr>
            <a:r>
              <a:t>🛡️ FQC 成品 100% 全檢</a:t>
            </a:r>
          </a:p>
          <a:p>
            <a:pPr>
              <a:spcBef>
                <a:spcPts val="2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下線成衣與箱包逐件修剪線頭、高溫蒸汽除皺定型，全方位核對成品規格尺寸與客戶工藝單（Tech Pack）。</a:t>
            </a:r>
          </a:p>
          <a:p>
            <a:pPr>
              <a:spcBef>
                <a:spcPts val="700"/>
              </a:spcBef>
              <a:defRPr sz="1150" b="1">
                <a:solidFill>
                  <a:srgbClr val="0284C7"/>
                </a:solidFill>
                <a:latin typeface="Microsoft JhengHei"/>
              </a:defRPr>
            </a:pPr>
            <a:r>
              <a:t>🛡️ 100% 輸送帶式檢針全檢</a:t>
            </a:r>
          </a:p>
          <a:p>
            <a:pPr>
              <a:spcBef>
                <a:spcPts val="200"/>
              </a:spcBef>
              <a:defRPr sz="919">
                <a:solidFill>
                  <a:srgbClr val="334155"/>
                </a:solidFill>
                <a:latin typeface="Microsoft JhengHei"/>
              </a:defRPr>
            </a:pPr>
            <a:r>
              <a:t>所有出口成衣、運動服與寵物服裝，裝箱前必須 100% 通過高靈敏度通道式金屬檢針機，徹底消除斷針與銳利金屬異物安全隱患。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COMPLIANCE &amp; ESG COMMITMENT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企業合規 • 嚴格落實越南勞動法規與全球買家 ESG 社會責任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85232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5285232" cy="347472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合法用工與人權保障  |  LABOR &amp; HUMAN RIGHTS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66544"/>
            <a:ext cx="4919472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嚴格遵從越南《勞動法》，100% 全員簽署正式勞動合同。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嚴格禁止僱用童工及任何形式之強迫勞動，落實反就業歧視。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全員依法繳納社會保險、醫療保險與失業保險（三保覆蓋率 100%）。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依法保障法定工時與加班限制，超額加班費全額核算發放。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45920"/>
            <a:ext cx="5285232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645920"/>
            <a:ext cx="5285232" cy="347472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健康安全與職業防護  |  HEALTH &amp; WORKPLACE SAFETY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2066544"/>
            <a:ext cx="4919472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定期舉辦消防疏散演練與車間急救培訓，滅火設備與消防栓維護完好。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裁床配備不銹鋼防割鋼絲手套，車縫針車加裝透明安全護指擋板。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車間採光充沛，配置空氣通風換氣設施。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每年由具備資質之醫療機構為全體員工提供專業職業健康體檢。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069080"/>
            <a:ext cx="5285232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4069080"/>
            <a:ext cx="5285232" cy="347472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環境保護與永續生產  |  ENVIRONMENTAL SUSTAINABILITY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489704"/>
            <a:ext cx="4919472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廠區全方位落實綠色節能生產理念，引進高能效低功耗伺服電機。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裁床餘料分類收集，委託合法專業環保回收機構進行資源再生利用。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採用環保無毒可降解包材、再生紙箱與無鄰苯二甲酸酯透明膠袋。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全力支援客戶推廣 GRS 全球回收標準面料與有機棉 (GOTS) 採購。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4069080"/>
            <a:ext cx="5285232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72200" y="4069080"/>
            <a:ext cx="5285232" cy="347472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商業誠信與反腐敗承諾  |  BUSINESS INTEGRITY &amp; ETHICS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4489704"/>
            <a:ext cx="4919472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恪守最高標準的商業道德規範，嚴禁任何形式之商業賄賂與回扣。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嚴格保護海外品牌客戶的設計專利、商標、Tech Pack 圖稿與商業秘密。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建立供應鏈全透明追溯機制，確保所有面輔料源頭清晰合規合法。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支持全球第三方權威機構（如 SGS, Intertek, TÜV）受託進廠驗廠審核。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DC2626"/>
                </a:solidFill>
                <a:latin typeface="Segoe UI"/>
              </a:defRPr>
            </a:pPr>
            <a:r>
              <a:t>COOPERATION MODES</a:t>
            </a:r>
          </a:p>
          <a:p>
            <a:pPr>
              <a:spcBef>
                <a:spcPts val="300"/>
              </a:spcBef>
              <a:defRPr sz="2100" b="1">
                <a:solidFill>
                  <a:srgbClr val="0F172A"/>
                </a:solidFill>
                <a:latin typeface="Microsoft JhengHei"/>
              </a:defRPr>
            </a:pPr>
            <a:r>
              <a:t>合作模式 • 靈活多樣的全球商務合作代工方案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85232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5285232" cy="34747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OEM 原廠委託代工  |  ORIGINAL EQUIPMENT MFG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66544"/>
            <a:ext cx="4919472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50" b="1">
                <a:solidFill>
                  <a:srgbClr val="0F172A"/>
                </a:solidFill>
                <a:latin typeface="Microsoft JhengHei"/>
              </a:defRPr>
            </a:pPr>
            <a:r>
              <a:t>【適合成熟品牌與連鎖零售商】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客戶提供：完整設計圖稿、Tech Pack 規格單、色卡標準與樣板。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工廠負責：面輔料全球精準尋源、CAD 放碼、全流程量產與檢驗出口。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核心優勢：完全還原品牌設計理念，享受越南低關稅與極致成本效益。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45920"/>
            <a:ext cx="5285232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172200" y="1645920"/>
            <a:ext cx="5285232" cy="347472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ODM 原始設計製造  |  ORIGINAL DESIGN MFG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2066544"/>
            <a:ext cx="4919472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50" b="1">
                <a:solidFill>
                  <a:srgbClr val="0F172A"/>
                </a:solidFill>
                <a:latin typeface="Microsoft JhengHei"/>
              </a:defRPr>
            </a:pPr>
            <a:r>
              <a:t>【適合新銳品牌、跨境電商及渠道商】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客戶提供：目標受眾定位、風格意向、目標售價與功能需求。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工廠負責：版型企劃、結構改良、面料推薦、快速打樣與規模化生產。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核心優勢：大幅縮短產品研發上市週期，降低前期設計成本與研發試錯風險。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069080"/>
            <a:ext cx="5285232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4069080"/>
            <a:ext cx="5285232" cy="347472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CMT 純加工製造模式  |  CUT, MAKE &amp; TRIM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489704"/>
            <a:ext cx="4919472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50" b="1">
                <a:solidFill>
                  <a:srgbClr val="0F172A"/>
                </a:solidFill>
                <a:latin typeface="Microsoft JhengHei"/>
              </a:defRPr>
            </a:pPr>
            <a:r>
              <a:t>【適合具備指定面料體系的跨國買家】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客戶提供：指定主料、外購輔料與商標吊牌直接發運至胡志明市工廠。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工廠負責：物料入庫點驗、CAD 精密排料、車縫組裝、整燙與出口包裝。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核心優勢：客戶全權掌控面料源頭品質與採購成本，工廠專注精湛車縫工藝。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4069080"/>
            <a:ext cx="5285232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72200" y="4069080"/>
            <a:ext cx="5285232" cy="347472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tIns="54864"/>
          <a:lstStyle/>
          <a:p>
            <a:pPr algn="ctr">
              <a:defRPr sz="1100" b="1">
                <a:solidFill>
                  <a:srgbClr val="FFFFFF"/>
                </a:solidFill>
                <a:latin typeface="Microsoft JhengHei"/>
              </a:defRPr>
            </a:pPr>
            <a:r>
              <a:t>FOB / CIF 國際貿易條款  |  FOB / CIF / DDP LOGISTICS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4489704"/>
            <a:ext cx="4919472" cy="17373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950" b="1">
                <a:solidFill>
                  <a:srgbClr val="0F172A"/>
                </a:solidFill>
                <a:latin typeface="Microsoft JhengHei"/>
              </a:defRPr>
            </a:pPr>
            <a:r>
              <a:t>【適合全球各主流港口靈活交貨】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離岸交貨 (FOB)：集裝箱送交胡志明市核心深水港（蓋梅港 / 吉萊港）。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到岸交貨 (CIF / DDP)：對接全球頂級海運空運貨代，提供一站式清關物流服務。</a:t>
            </a:r>
          </a:p>
          <a:p>
            <a:pPr>
              <a:spcBef>
                <a:spcPts val="300"/>
              </a:spcBef>
              <a:defRPr sz="950">
                <a:solidFill>
                  <a:srgbClr val="334155"/>
                </a:solidFill>
                <a:latin typeface="Microsoft JhengHei"/>
              </a:defRPr>
            </a:pPr>
            <a:r>
              <a:t>• 結算方式：支持信用證 (L/C)、電匯 (T/T) 等多種國際安全結算方式。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384048"/>
            <a:ext cx="10725912" cy="105156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Segoe UI"/>
              </a:defRPr>
            </a:pPr>
            <a:r>
              <a:t>CONTACT &amp; BUSINESS INQUIRIES</a:t>
            </a:r>
          </a:p>
          <a:p>
            <a:pPr>
              <a:spcBef>
                <a:spcPts val="300"/>
              </a:spcBef>
              <a:defRPr sz="2100" b="1">
                <a:solidFill>
                  <a:srgbClr val="FFFFFF"/>
                </a:solidFill>
                <a:latin typeface="Microsoft JhengHei"/>
              </a:defRPr>
            </a:pPr>
            <a:r>
              <a:t>誠摯邀請全球買家與品牌夥伴洽談合作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444752"/>
            <a:ext cx="1645920" cy="36576"/>
          </a:xfrm>
          <a:prstGeom prst="rect">
            <a:avLst/>
          </a:prstGeom>
          <a:solidFill>
            <a:srgbClr val="DC26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57800" cy="47091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828800"/>
            <a:ext cx="4800600" cy="43434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800" b="1">
                <a:solidFill>
                  <a:srgbClr val="FFFFFF"/>
                </a:solidFill>
                <a:latin typeface="Microsoft JhengHei"/>
              </a:defRPr>
            </a:pPr>
            <a:r>
              <a:t>同德成衣責任有限公司</a:t>
            </a:r>
          </a:p>
          <a:p>
            <a:pPr>
              <a:spcBef>
                <a:spcPts val="200"/>
              </a:spcBef>
              <a:defRPr sz="1200" b="1">
                <a:solidFill>
                  <a:srgbClr val="38BDF8"/>
                </a:solidFill>
                <a:latin typeface="Segoe UI"/>
              </a:defRPr>
            </a:pPr>
            <a:r>
              <a:t>CÔNG TY TNHH MAY MẶC  DONG DUC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94A3B8"/>
                </a:solidFill>
                <a:latin typeface="Microsoft JhengHei"/>
              </a:rPr>
              <a:t>• 企業統編 (MST)：
   </a:t>
            </a:r>
            <a:r>
              <a:rPr sz="1050">
                <a:solidFill>
                  <a:srgbClr val="FFFFFF"/>
                </a:solidFill>
                <a:latin typeface="Segoe UI"/>
              </a:rPr>
              <a:t>3703103886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94A3B8"/>
                </a:solidFill>
                <a:latin typeface="Microsoft JhengHei"/>
              </a:rPr>
              <a:t>• 商務經理 (Manager)：
   </a:t>
            </a:r>
            <a:r>
              <a:rPr sz="1050">
                <a:solidFill>
                  <a:srgbClr val="FFFFFF"/>
                </a:solidFill>
                <a:latin typeface="Segoe UI"/>
              </a:rPr>
              <a:t>Mr.DAM BAO QUOC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94A3B8"/>
                </a:solidFill>
                <a:latin typeface="Microsoft JhengHei"/>
              </a:rPr>
              <a:t>• 商務聯絡電話：
   </a:t>
            </a:r>
            <a:r>
              <a:rPr sz="1050">
                <a:solidFill>
                  <a:srgbClr val="FFFFFF"/>
                </a:solidFill>
                <a:latin typeface="Segoe UI"/>
              </a:rPr>
              <a:t>(+84) 0902691314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94A3B8"/>
                </a:solidFill>
                <a:latin typeface="Microsoft JhengHei"/>
              </a:rPr>
              <a:t>• 官方專屬郵箱：
   </a:t>
            </a:r>
            <a:r>
              <a:rPr sz="1050">
                <a:solidFill>
                  <a:srgbClr val="FFFFFF"/>
                </a:solidFill>
                <a:latin typeface="Segoe UI"/>
              </a:rPr>
              <a:t>congtymay.dongduc@gmail.com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94A3B8"/>
                </a:solidFill>
                <a:latin typeface="Microsoft JhengHei"/>
              </a:rPr>
              <a:t>• 工廠生產基地：
   </a:t>
            </a:r>
            <a:r>
              <a:rPr sz="1050">
                <a:solidFill>
                  <a:srgbClr val="FFFFFF"/>
                </a:solidFill>
                <a:latin typeface="Segoe UI"/>
              </a:rPr>
              <a:t>59/20 HCM Thuan An Việtnam</a:t>
            </a:r>
          </a:p>
          <a:p>
            <a:pPr>
              <a:spcBef>
                <a:spcPts val="800"/>
              </a:spcBef>
            </a:pPr>
            <a:r>
              <a:rPr sz="1000" b="1">
                <a:solidFill>
                  <a:srgbClr val="94A3B8"/>
                </a:solidFill>
                <a:latin typeface="Microsoft JhengHei"/>
              </a:rPr>
              <a:t>• 周邊深水海港：
   </a:t>
            </a:r>
            <a:r>
              <a:rPr sz="1050">
                <a:solidFill>
                  <a:srgbClr val="FFFFFF"/>
                </a:solidFill>
                <a:latin typeface="Segoe UI"/>
              </a:rPr>
              <a:t>胡志明市蓋梅國際深水港 (Cai Mep Port) / 吉萊港 (Cat Lai Port)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45920"/>
            <a:ext cx="5257800" cy="47091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46520" y="1828800"/>
            <a:ext cx="4800600" cy="43434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defRPr sz="1800" b="1">
                <a:solidFill>
                  <a:srgbClr val="FFFFFF"/>
                </a:solidFill>
                <a:latin typeface="Microsoft JhengHei"/>
              </a:defRPr>
            </a:pPr>
            <a:r>
              <a:t>立即啟動您的越南製造專案</a:t>
            </a:r>
          </a:p>
          <a:p>
            <a:pPr>
              <a:spcBef>
                <a:spcPts val="800"/>
              </a:spcBef>
              <a:defRPr sz="1100" b="1">
                <a:solidFill>
                  <a:srgbClr val="38BDF8"/>
                </a:solidFill>
                <a:latin typeface="Microsoft JhengHei"/>
              </a:defRPr>
            </a:pPr>
            <a:r>
              <a:t>➔ 步驟 1：發送需求與工藝單 (Tech Pack)</a:t>
            </a:r>
          </a:p>
          <a:p>
            <a:pPr>
              <a:spcBef>
                <a:spcPts val="200"/>
              </a:spcBef>
              <a:defRPr sz="950">
                <a:solidFill>
                  <a:srgbClr val="CBD5E1"/>
                </a:solidFill>
                <a:latin typeface="Microsoft JhengHei"/>
              </a:defRPr>
            </a:pPr>
            <a:r>
              <a:t>將您的設計手稿、尺寸表或參考原樣發送至官方郵箱，我們將於 24 小時內為您提供精準報價與技術反饋。</a:t>
            </a:r>
          </a:p>
          <a:p>
            <a:pPr>
              <a:spcBef>
                <a:spcPts val="800"/>
              </a:spcBef>
              <a:defRPr sz="1100" b="1">
                <a:solidFill>
                  <a:srgbClr val="38BDF8"/>
                </a:solidFill>
                <a:latin typeface="Microsoft JhengHei"/>
              </a:defRPr>
            </a:pPr>
            <a:r>
              <a:t>➔ 步驟 2：打樣製作與產前封樣 (PPS)</a:t>
            </a:r>
          </a:p>
          <a:p>
            <a:pPr>
              <a:spcBef>
                <a:spcPts val="200"/>
              </a:spcBef>
              <a:defRPr sz="950">
                <a:solidFill>
                  <a:srgbClr val="CBD5E1"/>
                </a:solidFill>
                <a:latin typeface="Microsoft JhengHei"/>
              </a:defRPr>
            </a:pPr>
            <a:r>
              <a:t>落實 2 週 (14 天) 快速樣品製作週期，樣品經快遞送達確認，大貨下單（滿 MOQ 3500 件）打樣費全額返還。</a:t>
            </a:r>
          </a:p>
          <a:p>
            <a:pPr>
              <a:spcBef>
                <a:spcPts val="800"/>
              </a:spcBef>
              <a:defRPr sz="1100" b="1">
                <a:solidFill>
                  <a:srgbClr val="38BDF8"/>
                </a:solidFill>
                <a:latin typeface="Microsoft JhengHei"/>
              </a:defRPr>
            </a:pPr>
            <a:r>
              <a:t>➔ 步驟 3：精益大貨排產與 60 天交付</a:t>
            </a:r>
          </a:p>
          <a:p>
            <a:pPr>
              <a:spcBef>
                <a:spcPts val="200"/>
              </a:spcBef>
              <a:defRPr sz="950">
                <a:solidFill>
                  <a:srgbClr val="CBD5E1"/>
                </a:solidFill>
                <a:latin typeface="Microsoft JhengHei"/>
              </a:defRPr>
            </a:pPr>
            <a:r>
              <a:t>物料齊套後 60 天內完成大貨精益車縫流水線生產、AQL 2.5 終檢及 100% 金屬檢針，安全準時封櫃發運出海。</a:t>
            </a:r>
          </a:p>
          <a:p>
            <a:pPr>
              <a:spcBef>
                <a:spcPts val="800"/>
              </a:spcBef>
              <a:defRPr sz="1100" b="1">
                <a:solidFill>
                  <a:srgbClr val="38BDF8"/>
                </a:solidFill>
                <a:latin typeface="Microsoft JhengHei"/>
              </a:defRPr>
            </a:pPr>
            <a:r>
              <a:t>➔ 實地考察與驗廠接待安排</a:t>
            </a:r>
          </a:p>
          <a:p>
            <a:pPr>
              <a:spcBef>
                <a:spcPts val="200"/>
              </a:spcBef>
              <a:defRPr sz="950">
                <a:solidFill>
                  <a:srgbClr val="CBD5E1"/>
                </a:solidFill>
                <a:latin typeface="Microsoft JhengHei"/>
              </a:defRPr>
            </a:pPr>
            <a:r>
              <a:t>熱忱歡迎全球客商親臨越南胡志明市工廠實地考察與技術交流。我們提供胡志明市國際機場專車接送與全天候行程接待。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